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4" r:id="rId3"/>
    <p:sldId id="261" r:id="rId4"/>
    <p:sldId id="258" r:id="rId5"/>
    <p:sldId id="257" r:id="rId6"/>
    <p:sldId id="262" r:id="rId7"/>
    <p:sldId id="263" r:id="rId8"/>
    <p:sldId id="265" r:id="rId9"/>
    <p:sldId id="264" r:id="rId10"/>
    <p:sldId id="259" r:id="rId11"/>
    <p:sldId id="260"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1050;&#1085;&#1080;&#1075;&#1072;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style val="4"/>
  <c:chart>
    <c:plotArea>
      <c:layout/>
      <c:barChart>
        <c:barDir val="col"/>
        <c:grouping val="clustered"/>
        <c:ser>
          <c:idx val="0"/>
          <c:order val="0"/>
          <c:dLbls>
            <c:showVal val="1"/>
          </c:dLbls>
          <c:cat>
            <c:strRef>
              <c:f>Лист1!$C$5:$C$14</c:f>
              <c:strCache>
                <c:ptCount val="10"/>
                <c:pt idx="0">
                  <c:v>оқу сауаттылығы</c:v>
                </c:pt>
                <c:pt idx="1">
                  <c:v>қазақ тілі</c:v>
                </c:pt>
                <c:pt idx="2">
                  <c:v>орыс тілі</c:v>
                </c:pt>
                <c:pt idx="3">
                  <c:v>ағылшын тілі</c:v>
                </c:pt>
                <c:pt idx="4">
                  <c:v>математикалық сауаттылық</c:v>
                </c:pt>
                <c:pt idx="5">
                  <c:v>Жаратылыстану</c:v>
                </c:pt>
                <c:pt idx="6">
                  <c:v>физика</c:v>
                </c:pt>
                <c:pt idx="7">
                  <c:v>химия</c:v>
                </c:pt>
                <c:pt idx="8">
                  <c:v>биология</c:v>
                </c:pt>
                <c:pt idx="9">
                  <c:v>география</c:v>
                </c:pt>
              </c:strCache>
            </c:strRef>
          </c:cat>
          <c:val>
            <c:numRef>
              <c:f>Лист1!$D$5:$D$14</c:f>
              <c:numCache>
                <c:formatCode>General</c:formatCode>
                <c:ptCount val="10"/>
                <c:pt idx="0">
                  <c:v>24.4</c:v>
                </c:pt>
                <c:pt idx="1">
                  <c:v>8.7000000000000011</c:v>
                </c:pt>
                <c:pt idx="2">
                  <c:v>4.5999999999999996</c:v>
                </c:pt>
                <c:pt idx="3">
                  <c:v>8.1</c:v>
                </c:pt>
                <c:pt idx="4">
                  <c:v>8.9</c:v>
                </c:pt>
                <c:pt idx="5">
                  <c:v>22.4</c:v>
                </c:pt>
                <c:pt idx="6">
                  <c:v>5.5</c:v>
                </c:pt>
                <c:pt idx="7">
                  <c:v>5.0999999999999996</c:v>
                </c:pt>
                <c:pt idx="8">
                  <c:v>5.2</c:v>
                </c:pt>
                <c:pt idx="9">
                  <c:v>6.4</c:v>
                </c:pt>
              </c:numCache>
            </c:numRef>
          </c:val>
        </c:ser>
        <c:axId val="115315840"/>
        <c:axId val="115317376"/>
      </c:barChart>
      <c:catAx>
        <c:axId val="115315840"/>
        <c:scaling>
          <c:orientation val="minMax"/>
        </c:scaling>
        <c:axPos val="b"/>
        <c:tickLblPos val="nextTo"/>
        <c:crossAx val="115317376"/>
        <c:crosses val="autoZero"/>
        <c:auto val="1"/>
        <c:lblAlgn val="ctr"/>
        <c:lblOffset val="100"/>
      </c:catAx>
      <c:valAx>
        <c:axId val="115317376"/>
        <c:scaling>
          <c:orientation val="minMax"/>
        </c:scaling>
        <c:axPos val="l"/>
        <c:majorGridlines/>
        <c:numFmt formatCode="General" sourceLinked="1"/>
        <c:tickLblPos val="nextTo"/>
        <c:crossAx val="115315840"/>
        <c:crosses val="autoZero"/>
        <c:crossBetween val="between"/>
      </c:valAx>
    </c:plotArea>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6E0FBBD8-1CC9-4984-964C-0CB76CCF7840}" type="datetimeFigureOut">
              <a:rPr lang="ru-RU" smtClean="0"/>
              <a:pPr/>
              <a:t>09.01.2024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ADE38BE7-C2EE-4511-9016-1AC10FA8E23A}"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E0FBBD8-1CC9-4984-964C-0CB76CCF7840}" type="datetimeFigureOut">
              <a:rPr lang="ru-RU" smtClean="0"/>
              <a:pPr/>
              <a:t>09.01.2024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DE38BE7-C2EE-4511-9016-1AC10FA8E23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6E0FBBD8-1CC9-4984-964C-0CB76CCF7840}" type="datetimeFigureOut">
              <a:rPr lang="ru-RU" smtClean="0"/>
              <a:pPr/>
              <a:t>09.01.2024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DE38BE7-C2EE-4511-9016-1AC10FA8E23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6E0FBBD8-1CC9-4984-964C-0CB76CCF7840}" type="datetimeFigureOut">
              <a:rPr lang="ru-RU" smtClean="0"/>
              <a:pPr/>
              <a:t>09.01.2024</a:t>
            </a:fld>
            <a:endParaRPr lang="ru-RU"/>
          </a:p>
        </p:txBody>
      </p:sp>
      <p:sp>
        <p:nvSpPr>
          <p:cNvPr id="9" name="Номер слайда 8"/>
          <p:cNvSpPr>
            <a:spLocks noGrp="1"/>
          </p:cNvSpPr>
          <p:nvPr>
            <p:ph type="sldNum" sz="quarter" idx="15"/>
          </p:nvPr>
        </p:nvSpPr>
        <p:spPr/>
        <p:txBody>
          <a:bodyPr rtlCol="0"/>
          <a:lstStyle/>
          <a:p>
            <a:fld id="{ADE38BE7-C2EE-4511-9016-1AC10FA8E23A}"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6E0FBBD8-1CC9-4984-964C-0CB76CCF7840}" type="datetimeFigureOut">
              <a:rPr lang="ru-RU" smtClean="0"/>
              <a:pPr/>
              <a:t>09.01.2024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ADE38BE7-C2EE-4511-9016-1AC10FA8E23A}"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6E0FBBD8-1CC9-4984-964C-0CB76CCF7840}" type="datetimeFigureOut">
              <a:rPr lang="ru-RU" smtClean="0"/>
              <a:pPr/>
              <a:t>09.01.2024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DE38BE7-C2EE-4511-9016-1AC10FA8E23A}"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6E0FBBD8-1CC9-4984-964C-0CB76CCF7840}" type="datetimeFigureOut">
              <a:rPr lang="ru-RU" smtClean="0"/>
              <a:pPr/>
              <a:t>09.01.2024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DE38BE7-C2EE-4511-9016-1AC10FA8E23A}"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6E0FBBD8-1CC9-4984-964C-0CB76CCF7840}" type="datetimeFigureOut">
              <a:rPr lang="ru-RU" smtClean="0"/>
              <a:pPr/>
              <a:t>09.01.2024</a:t>
            </a:fld>
            <a:endParaRPr lang="ru-RU"/>
          </a:p>
        </p:txBody>
      </p:sp>
      <p:sp>
        <p:nvSpPr>
          <p:cNvPr id="7" name="Номер слайда 6"/>
          <p:cNvSpPr>
            <a:spLocks noGrp="1"/>
          </p:cNvSpPr>
          <p:nvPr>
            <p:ph type="sldNum" sz="quarter" idx="11"/>
          </p:nvPr>
        </p:nvSpPr>
        <p:spPr/>
        <p:txBody>
          <a:bodyPr rtlCol="0"/>
          <a:lstStyle/>
          <a:p>
            <a:fld id="{ADE38BE7-C2EE-4511-9016-1AC10FA8E23A}"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E0FBBD8-1CC9-4984-964C-0CB76CCF7840}" type="datetimeFigureOut">
              <a:rPr lang="ru-RU" smtClean="0"/>
              <a:pPr/>
              <a:t>09.01.2024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DE38BE7-C2EE-4511-9016-1AC10FA8E23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6E0FBBD8-1CC9-4984-964C-0CB76CCF7840}" type="datetimeFigureOut">
              <a:rPr lang="ru-RU" smtClean="0"/>
              <a:pPr/>
              <a:t>09.01.2024</a:t>
            </a:fld>
            <a:endParaRPr lang="ru-RU"/>
          </a:p>
        </p:txBody>
      </p:sp>
      <p:sp>
        <p:nvSpPr>
          <p:cNvPr id="22" name="Номер слайда 21"/>
          <p:cNvSpPr>
            <a:spLocks noGrp="1"/>
          </p:cNvSpPr>
          <p:nvPr>
            <p:ph type="sldNum" sz="quarter" idx="15"/>
          </p:nvPr>
        </p:nvSpPr>
        <p:spPr/>
        <p:txBody>
          <a:bodyPr rtlCol="0"/>
          <a:lstStyle/>
          <a:p>
            <a:fld id="{ADE38BE7-C2EE-4511-9016-1AC10FA8E23A}"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6E0FBBD8-1CC9-4984-964C-0CB76CCF7840}" type="datetimeFigureOut">
              <a:rPr lang="ru-RU" smtClean="0"/>
              <a:pPr/>
              <a:t>09.01.2024</a:t>
            </a:fld>
            <a:endParaRPr lang="ru-RU"/>
          </a:p>
        </p:txBody>
      </p:sp>
      <p:sp>
        <p:nvSpPr>
          <p:cNvPr id="18" name="Номер слайда 17"/>
          <p:cNvSpPr>
            <a:spLocks noGrp="1"/>
          </p:cNvSpPr>
          <p:nvPr>
            <p:ph type="sldNum" sz="quarter" idx="11"/>
          </p:nvPr>
        </p:nvSpPr>
        <p:spPr/>
        <p:txBody>
          <a:bodyPr rtlCol="0"/>
          <a:lstStyle/>
          <a:p>
            <a:fld id="{ADE38BE7-C2EE-4511-9016-1AC10FA8E23A}"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E0FBBD8-1CC9-4984-964C-0CB76CCF7840}" type="datetimeFigureOut">
              <a:rPr lang="ru-RU" smtClean="0"/>
              <a:pPr/>
              <a:t>09.01.2024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DE38BE7-C2EE-4511-9016-1AC10FA8E23A}"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m.facebook.com/story.php?story_fbid=pfbid0nKvZH6wDYkpFpABFRE3CJoJrA7rkWthpLon4FGrPtA5SmmuoqsbX7KRJ8o7VnAuKl&amp;id=100017008458688&amp;sfnsn=mo&amp;mibextid=VhDh1V" TargetMode="External"/><Relationship Id="rId3" Type="http://schemas.openxmlformats.org/officeDocument/2006/relationships/hyperlink" Target="https://m.facebook.com/story.php?story_fbid=pfbid02a5psm5ZQfubobz3Nczd7XiCfovjBTe1miaJHnk7VDmPy52n3sbkKETbksZQsHKZKl&amp;id=100017008458688&amp;sfnsn=mo&amp;mibextid=VhDh1V" TargetMode="External"/><Relationship Id="rId7" Type="http://schemas.openxmlformats.org/officeDocument/2006/relationships/hyperlink" Target="https://m.facebook.com/story.php?story_fbid=pfbid0NKbUL7kHHvhuK57T4ZGQuSdHHSZnzvgupSmiqjJ64Q9eqPoD2rDTCP9q4NYaDER4l&amp;id=100017008458688&amp;sfnsn=mo&amp;mibextid=VhDh1V" TargetMode="External"/><Relationship Id="rId2" Type="http://schemas.openxmlformats.org/officeDocument/2006/relationships/hyperlink" Target="https://m.facebook.com/story.php?story_fbid=pfbid02cdoitvs8T91eGs72X9fZHEWR28XPPHb42GtDJL8zkVAvrfQ4wMYeHs8p2SoGFd6ul&amp;id=100017008458688&amp;sfnsn=mo&amp;mibextid=VhDh1V" TargetMode="External"/><Relationship Id="rId1" Type="http://schemas.openxmlformats.org/officeDocument/2006/relationships/slideLayout" Target="../slideLayouts/slideLayout2.xml"/><Relationship Id="rId6" Type="http://schemas.openxmlformats.org/officeDocument/2006/relationships/hyperlink" Target="https://www.facebook.com/100017008458688/posts/pfbid02BKvX4WpnPEd2hMdowfQpUeeZnhWJime7eGkqLk6cVFXdg5CRga8AcLCB4StpPQGKl/?sfnsn=mo&amp;mibextid=VhDh1V" TargetMode="External"/><Relationship Id="rId5" Type="http://schemas.openxmlformats.org/officeDocument/2006/relationships/hyperlink" Target="https://m.facebook.com/story.php?story_fbid=pfbid0xFgDNvRM35tbRFEpETFt4hUwLso5WfdxKPxGJEkgqtKzJU33E2dJDr1PjjFi3tX5l&amp;id=100017008458688&amp;sfnsn=mo&amp;mibextid=VhDh1V" TargetMode="External"/><Relationship Id="rId4" Type="http://schemas.openxmlformats.org/officeDocument/2006/relationships/hyperlink" Target="https://m.facebook.com/story.php?story_fbid=pfbid02FuWqeQTxuZifkpcfP13dNPWALNobG8ZTFzzsVBHNFxss8UFnrw1emi2o4eGUadphl&amp;id=100017008458688&amp;sfnsn=mo&amp;mibextid=VhDh1V"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facebook.com/story.php?story_fbid=pfbid02zDPHASBc1rmcYEvryuDv6Cq4RQnUKbsaS5Dasx34zPKf7MYN4vkdPwGkPN7YXXpwl&amp;id=100017008458688&amp;sfnsn=mo&amp;mibextid=VhDh1V" TargetMode="External"/><Relationship Id="rId2" Type="http://schemas.openxmlformats.org/officeDocument/2006/relationships/hyperlink" Target="https://m.facebook.com/story.php?story_fbid=pfbid0rm1JhtVzT7FTE4mRsbGLZ7nNGmH2RpMotQURafJtuN9pWBvoHh7S3RWrw7qqxHo2l&amp;id=100017008458688&amp;sfnsn=mo&amp;mibextid=VhDh1V"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facebook.com/share/p/7iYiu5KhJ5UADTXj/?mibextid=gik2fB"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algn="ctr"/>
            <a:r>
              <a:rPr lang="kk-KZ" dirty="0" smtClean="0">
                <a:latin typeface="Times New Roman" pitchFamily="18" charset="0"/>
                <a:cs typeface="Times New Roman" pitchFamily="18" charset="0"/>
              </a:rPr>
              <a:t>“М.Байзақов атындағы №18 жалпы білім беретін мектеп” коммуналдық мемлкеттік мекемесі директордың бейіндік оқыту орынбасары Ж.А.Мекенбаеваның 2023-2024 оқу жылы 1-жарты жылдықтағы атқарылған бейінді және әдістемелік жұмыстарының есебі</a:t>
            </a:r>
            <a:endParaRPr lang="ru-RU"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642918"/>
            <a:ext cx="7467600" cy="296842"/>
          </a:xfrm>
        </p:spPr>
        <p:txBody>
          <a:bodyPr>
            <a:noAutofit/>
          </a:bodyPr>
          <a:lstStyle/>
          <a:p>
            <a:pPr algn="ctr"/>
            <a:r>
              <a:rPr lang="kk-KZ" sz="2400" b="1" dirty="0" smtClean="0"/>
              <a:t>9-11 сынып оқушыларының жалпы пәндер бойынша   олимпиадасы</a:t>
            </a:r>
            <a:endParaRPr lang="ru-RU" sz="2400" b="1" dirty="0"/>
          </a:p>
        </p:txBody>
      </p:sp>
      <p:sp>
        <p:nvSpPr>
          <p:cNvPr id="3" name="Содержимое 2"/>
          <p:cNvSpPr>
            <a:spLocks noGrp="1"/>
          </p:cNvSpPr>
          <p:nvPr>
            <p:ph sz="quarter" idx="1"/>
          </p:nvPr>
        </p:nvSpPr>
        <p:spPr>
          <a:xfrm>
            <a:off x="285720" y="1000108"/>
            <a:ext cx="8143932" cy="5857892"/>
          </a:xfrm>
        </p:spPr>
        <p:txBody>
          <a:bodyPr>
            <a:normAutofit/>
          </a:bodyPr>
          <a:lstStyle/>
          <a:p>
            <a:r>
              <a:rPr lang="ru-RU" sz="1800" dirty="0" err="1" smtClean="0">
                <a:latin typeface="Times New Roman" pitchFamily="18" charset="0"/>
                <a:cs typeface="Times New Roman" pitchFamily="18" charset="0"/>
              </a:rPr>
              <a:t>Жетісай</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ауданы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білім</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бөілімінің жоспарына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сай</a:t>
            </a:r>
            <a:r>
              <a:rPr lang="ru-RU" sz="1800" dirty="0" smtClean="0">
                <a:latin typeface="Times New Roman" pitchFamily="18" charset="0"/>
                <a:cs typeface="Times New Roman" pitchFamily="18" charset="0"/>
              </a:rPr>
              <a:t> 1-2 </a:t>
            </a:r>
            <a:r>
              <a:rPr lang="ru-RU" sz="1800" dirty="0" err="1" smtClean="0">
                <a:latin typeface="Times New Roman" pitchFamily="18" charset="0"/>
                <a:cs typeface="Times New Roman" pitchFamily="18" charset="0"/>
              </a:rPr>
              <a:t>қара күндері </a:t>
            </a:r>
            <a:r>
              <a:rPr lang="ru-RU" sz="1800" dirty="0" smtClean="0">
                <a:latin typeface="Times New Roman" pitchFamily="18" charset="0"/>
                <a:cs typeface="Times New Roman" pitchFamily="18" charset="0"/>
              </a:rPr>
              <a:t>9-11 </a:t>
            </a:r>
            <a:r>
              <a:rPr lang="ru-RU" sz="1800" dirty="0" err="1" smtClean="0">
                <a:latin typeface="Times New Roman" pitchFamily="18" charset="0"/>
                <a:cs typeface="Times New Roman" pitchFamily="18" charset="0"/>
              </a:rPr>
              <a:t>сынып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оқушылары арасында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жалпы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білім</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беретін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пәндер  бойынша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республикалық олимпиадасының өңірлік кезеңіне </a:t>
            </a:r>
            <a:r>
              <a:rPr lang="ru-RU" sz="1800" dirty="0" smtClean="0">
                <a:latin typeface="Times New Roman" pitchFamily="18" charset="0"/>
                <a:cs typeface="Times New Roman" pitchFamily="18" charset="0"/>
              </a:rPr>
              <a:t>33 </a:t>
            </a:r>
            <a:r>
              <a:rPr lang="ru-RU" sz="1800" dirty="0" err="1" smtClean="0">
                <a:latin typeface="Times New Roman" pitchFamily="18" charset="0"/>
                <a:cs typeface="Times New Roman" pitchFamily="18" charset="0"/>
              </a:rPr>
              <a:t>оқушымыз білім</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бәйгесінде жарысты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Өңірлік кезеңінен аудандық кезеңіне </a:t>
            </a:r>
            <a:r>
              <a:rPr lang="ru-RU" sz="1800" dirty="0" smtClean="0">
                <a:latin typeface="Times New Roman" pitchFamily="18" charset="0"/>
                <a:cs typeface="Times New Roman" pitchFamily="18" charset="0"/>
              </a:rPr>
              <a:t>5 - </a:t>
            </a:r>
            <a:r>
              <a:rPr lang="ru-RU" sz="1800" dirty="0" err="1" smtClean="0">
                <a:latin typeface="Times New Roman" pitchFamily="18" charset="0"/>
                <a:cs typeface="Times New Roman" pitchFamily="18" charset="0"/>
              </a:rPr>
              <a:t>оқушымыз өтті</a:t>
            </a:r>
            <a:r>
              <a:rPr lang="ru-RU" sz="1800" dirty="0" smtClean="0">
                <a:latin typeface="Times New Roman" pitchFamily="18" charset="0"/>
                <a:cs typeface="Times New Roman" pitchFamily="18" charset="0"/>
              </a:rPr>
              <a:t>.</a:t>
            </a:r>
            <a:r>
              <a:rPr lang="ru-RU" sz="1800" dirty="0" err="1" smtClean="0">
                <a:latin typeface="Times New Roman" pitchFamily="18" charset="0"/>
                <a:cs typeface="Times New Roman" pitchFamily="18" charset="0"/>
              </a:rPr>
              <a:t>Атап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айтсам</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қазақ тілі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пәнінен  </a:t>
            </a:r>
            <a:r>
              <a:rPr lang="ru-RU" sz="1800" dirty="0" smtClean="0">
                <a:latin typeface="Times New Roman" pitchFamily="18" charset="0"/>
                <a:cs typeface="Times New Roman" pitchFamily="18" charset="0"/>
              </a:rPr>
              <a:t>9 </a:t>
            </a:r>
            <a:r>
              <a:rPr lang="ru-RU" sz="1800" dirty="0" err="1" smtClean="0">
                <a:latin typeface="Times New Roman" pitchFamily="18" charset="0"/>
                <a:cs typeface="Times New Roman" pitchFamily="18" charset="0"/>
              </a:rPr>
              <a:t>сынып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оқушысы </a:t>
            </a:r>
            <a:r>
              <a:rPr lang="ru-RU" sz="1800" dirty="0" smtClean="0">
                <a:latin typeface="Times New Roman" pitchFamily="18" charset="0"/>
                <a:cs typeface="Times New Roman" pitchFamily="18" charset="0"/>
              </a:rPr>
              <a:t>Омар </a:t>
            </a:r>
            <a:r>
              <a:rPr lang="ru-RU" sz="1800" dirty="0" err="1" smtClean="0">
                <a:latin typeface="Times New Roman" pitchFamily="18" charset="0"/>
                <a:cs typeface="Times New Roman" pitchFamily="18" charset="0"/>
              </a:rPr>
              <a:t>Арайлым</a:t>
            </a:r>
            <a:r>
              <a:rPr lang="ru-RU"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мұғалімі </a:t>
            </a:r>
            <a:r>
              <a:rPr lang="ru-RU" sz="1800" dirty="0" smtClean="0">
                <a:latin typeface="Times New Roman" pitchFamily="18" charset="0"/>
                <a:cs typeface="Times New Roman" pitchFamily="18" charset="0"/>
              </a:rPr>
              <a:t>Ж.</a:t>
            </a:r>
            <a:r>
              <a:rPr lang="ru-RU" sz="1800" dirty="0" err="1" smtClean="0">
                <a:latin typeface="Times New Roman" pitchFamily="18" charset="0"/>
                <a:cs typeface="Times New Roman" pitchFamily="18" charset="0"/>
              </a:rPr>
              <a:t>Қасымбекова</a:t>
            </a:r>
            <a:r>
              <a:rPr lang="ru-RU" sz="1800" dirty="0" smtClean="0">
                <a:latin typeface="Times New Roman" pitchFamily="18" charset="0"/>
                <a:cs typeface="Times New Roman" pitchFamily="18" charset="0"/>
              </a:rPr>
              <a:t>;10 </a:t>
            </a:r>
            <a:r>
              <a:rPr lang="ru-RU" sz="1800" dirty="0" err="1" smtClean="0">
                <a:latin typeface="Times New Roman" pitchFamily="18" charset="0"/>
                <a:cs typeface="Times New Roman" pitchFamily="18" charset="0"/>
              </a:rPr>
              <a:t>сынып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оқушысы  Жолдасбай</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Нұрымжан пән мұғалімі Есіркепова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Майра;физика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пәнінен </a:t>
            </a:r>
            <a:r>
              <a:rPr lang="ru-RU" sz="1800" dirty="0" smtClean="0">
                <a:latin typeface="Times New Roman" pitchFamily="18" charset="0"/>
                <a:cs typeface="Times New Roman" pitchFamily="18" charset="0"/>
              </a:rPr>
              <a:t>10 </a:t>
            </a:r>
            <a:r>
              <a:rPr lang="ru-RU" sz="1800" dirty="0" err="1" smtClean="0">
                <a:latin typeface="Times New Roman" pitchFamily="18" charset="0"/>
                <a:cs typeface="Times New Roman" pitchFamily="18" charset="0"/>
              </a:rPr>
              <a:t>сынып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оқушысы Сәкенқызы Айзада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мұғалімі Мекенбаева</a:t>
            </a:r>
            <a:r>
              <a:rPr lang="ru-RU" sz="1800" dirty="0" smtClean="0">
                <a:latin typeface="Times New Roman" pitchFamily="18" charset="0"/>
                <a:cs typeface="Times New Roman" pitchFamily="18" charset="0"/>
              </a:rPr>
              <a:t> Жаудир;</a:t>
            </a:r>
            <a:r>
              <a:rPr lang="ru-RU" sz="1800" dirty="0" err="1" smtClean="0">
                <a:latin typeface="Times New Roman" pitchFamily="18" charset="0"/>
                <a:cs typeface="Times New Roman" pitchFamily="18" charset="0"/>
              </a:rPr>
              <a:t>Қазақстан тарихы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пәнінен  </a:t>
            </a:r>
            <a:r>
              <a:rPr lang="ru-RU" sz="1800" dirty="0" smtClean="0">
                <a:latin typeface="Times New Roman" pitchFamily="18" charset="0"/>
                <a:cs typeface="Times New Roman" pitchFamily="18" charset="0"/>
              </a:rPr>
              <a:t>9  </a:t>
            </a:r>
            <a:r>
              <a:rPr lang="ru-RU" sz="1800" dirty="0" err="1" smtClean="0">
                <a:latin typeface="Times New Roman" pitchFamily="18" charset="0"/>
                <a:cs typeface="Times New Roman" pitchFamily="18" charset="0"/>
              </a:rPr>
              <a:t>сынып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оқушысы Пердебай</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Аяжан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мұғалімі Үргінбаев Бақдәулет</a:t>
            </a:r>
            <a:r>
              <a:rPr lang="ru-RU" sz="1800" dirty="0" smtClean="0">
                <a:latin typeface="Times New Roman" pitchFamily="18" charset="0"/>
                <a:cs typeface="Times New Roman" pitchFamily="18" charset="0"/>
              </a:rPr>
              <a:t>;</a:t>
            </a:r>
            <a:r>
              <a:rPr lang="ru-RU" sz="1800" dirty="0" err="1" smtClean="0">
                <a:latin typeface="Times New Roman" pitchFamily="18" charset="0"/>
                <a:cs typeface="Times New Roman" pitchFamily="18" charset="0"/>
              </a:rPr>
              <a:t>құқық негіздері</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пәнінен </a:t>
            </a:r>
            <a:r>
              <a:rPr lang="ru-RU" sz="1800" dirty="0" smtClean="0">
                <a:latin typeface="Times New Roman" pitchFamily="18" charset="0"/>
                <a:cs typeface="Times New Roman" pitchFamily="18" charset="0"/>
              </a:rPr>
              <a:t>11 </a:t>
            </a:r>
            <a:r>
              <a:rPr lang="ru-RU" sz="1800" dirty="0" err="1" smtClean="0">
                <a:latin typeface="Times New Roman" pitchFamily="18" charset="0"/>
                <a:cs typeface="Times New Roman" pitchFamily="18" charset="0"/>
              </a:rPr>
              <a:t>сынып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оқушысы  Каналхан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Бибінұр </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мұғалімі  Сахов</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Ғабидулла  </a:t>
            </a:r>
            <a:r>
              <a:rPr lang="ru-RU" sz="1800" dirty="0" smtClean="0">
                <a:latin typeface="Times New Roman" pitchFamily="18" charset="0"/>
                <a:cs typeface="Times New Roman" pitchFamily="18" charset="0"/>
              </a:rPr>
              <a:t>.</a:t>
            </a:r>
            <a:r>
              <a:rPr lang="kk-KZ" sz="1800" b="1" dirty="0" smtClean="0">
                <a:solidFill>
                  <a:schemeClr val="accent3"/>
                </a:solidFill>
                <a:latin typeface="Times New Roman" pitchFamily="18" charset="0"/>
                <a:cs typeface="Times New Roman" pitchFamily="18" charset="0"/>
              </a:rPr>
              <a:t> Аудандық кезеңі 19-20 желтоқсан күндері болды.</a:t>
            </a:r>
          </a:p>
          <a:p>
            <a:r>
              <a:rPr lang="kk-KZ" sz="1800" dirty="0" smtClean="0">
                <a:latin typeface="Times New Roman" pitchFamily="18" charset="0"/>
                <a:cs typeface="Times New Roman" pitchFamily="18" charset="0"/>
              </a:rPr>
              <a:t>Қазақ тілі пәнінен 10 “Ә” сынып оқушысы Жолдасбай Нұрымжан   </a:t>
            </a:r>
            <a:r>
              <a:rPr lang="kk-KZ" sz="1800" b="1" dirty="0" smtClean="0">
                <a:solidFill>
                  <a:srgbClr val="FF0000"/>
                </a:solidFill>
                <a:latin typeface="Times New Roman" pitchFamily="18" charset="0"/>
                <a:cs typeface="Times New Roman" pitchFamily="18" charset="0"/>
              </a:rPr>
              <a:t>2-орын,</a:t>
            </a:r>
            <a:r>
              <a:rPr lang="kk-KZ" sz="1800" dirty="0" smtClean="0">
                <a:latin typeface="Times New Roman" pitchFamily="18" charset="0"/>
                <a:cs typeface="Times New Roman" pitchFamily="18" charset="0"/>
              </a:rPr>
              <a:t> </a:t>
            </a:r>
          </a:p>
          <a:p>
            <a:pPr>
              <a:buNone/>
            </a:pPr>
            <a:r>
              <a:rPr lang="kk-KZ"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пән мұғалімі Есіркепова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Майра</a:t>
            </a:r>
            <a:r>
              <a:rPr lang="ru-RU" sz="1800" dirty="0" smtClean="0">
                <a:latin typeface="Times New Roman" pitchFamily="18" charset="0"/>
                <a:cs typeface="Times New Roman" pitchFamily="18" charset="0"/>
              </a:rPr>
              <a:t>;</a:t>
            </a:r>
          </a:p>
          <a:p>
            <a:r>
              <a:rPr lang="ru-RU" sz="1800" dirty="0" smtClean="0">
                <a:latin typeface="Times New Roman" pitchFamily="18" charset="0"/>
                <a:cs typeface="Times New Roman" pitchFamily="18" charset="0"/>
              </a:rPr>
              <a:t>физика </a:t>
            </a:r>
            <a:r>
              <a:rPr lang="ru-RU" sz="1800" dirty="0" err="1" smtClean="0">
                <a:latin typeface="Times New Roman" pitchFamily="18" charset="0"/>
                <a:cs typeface="Times New Roman" pitchFamily="18" charset="0"/>
              </a:rPr>
              <a:t>пәнінен </a:t>
            </a:r>
            <a:r>
              <a:rPr lang="ru-RU" sz="1800" dirty="0" smtClean="0">
                <a:latin typeface="Times New Roman" pitchFamily="18" charset="0"/>
                <a:cs typeface="Times New Roman" pitchFamily="18" charset="0"/>
              </a:rPr>
              <a:t>10 </a:t>
            </a:r>
            <a:r>
              <a:rPr lang="ru-RU" sz="1800" dirty="0" err="1" smtClean="0">
                <a:latin typeface="Times New Roman" pitchFamily="18" charset="0"/>
                <a:cs typeface="Times New Roman" pitchFamily="18" charset="0"/>
              </a:rPr>
              <a:t>сынып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оқушысы Сәкенқызы Айзада</a:t>
            </a:r>
            <a:r>
              <a:rPr lang="ru-RU" sz="1800" dirty="0" smtClean="0">
                <a:latin typeface="Times New Roman" pitchFamily="18" charset="0"/>
                <a:cs typeface="Times New Roman" pitchFamily="18" charset="0"/>
              </a:rPr>
              <a:t> , </a:t>
            </a:r>
            <a:r>
              <a:rPr lang="ru-RU" sz="1800" dirty="0" smtClean="0">
                <a:solidFill>
                  <a:srgbClr val="FF0000"/>
                </a:solidFill>
                <a:latin typeface="Times New Roman" pitchFamily="18" charset="0"/>
                <a:cs typeface="Times New Roman" pitchFamily="18" charset="0"/>
              </a:rPr>
              <a:t>«</a:t>
            </a:r>
            <a:r>
              <a:rPr lang="ru-RU" sz="1800" dirty="0" err="1" smtClean="0">
                <a:solidFill>
                  <a:srgbClr val="FF0000"/>
                </a:solidFill>
                <a:latin typeface="Times New Roman" pitchFamily="18" charset="0"/>
                <a:cs typeface="Times New Roman" pitchFamily="18" charset="0"/>
              </a:rPr>
              <a:t>Алғыс </a:t>
            </a:r>
            <a:r>
              <a:rPr lang="ru-RU" sz="1800" dirty="0" smtClean="0">
                <a:solidFill>
                  <a:srgbClr val="FF0000"/>
                </a:solidFill>
                <a:latin typeface="Times New Roman" pitchFamily="18" charset="0"/>
                <a:cs typeface="Times New Roman" pitchFamily="18" charset="0"/>
              </a:rPr>
              <a:t>хат»  </a:t>
            </a:r>
            <a:r>
              <a:rPr lang="ru-RU" sz="1800" dirty="0" err="1" smtClean="0">
                <a:latin typeface="Times New Roman" pitchFamily="18" charset="0"/>
                <a:cs typeface="Times New Roman" pitchFamily="18" charset="0"/>
              </a:rPr>
              <a:t>пән мұғалімі  Мекенбаева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Жаудир</a:t>
            </a:r>
            <a:endParaRPr lang="ru-RU" sz="1800" dirty="0" smtClean="0">
              <a:latin typeface="Times New Roman" pitchFamily="18" charset="0"/>
              <a:cs typeface="Times New Roman" pitchFamily="18" charset="0"/>
            </a:endParaRPr>
          </a:p>
          <a:p>
            <a:r>
              <a:rPr lang="kk-KZ" sz="1800" dirty="0" smtClean="0">
                <a:latin typeface="Times New Roman" pitchFamily="18" charset="0"/>
                <a:cs typeface="Times New Roman" pitchFamily="18" charset="0"/>
              </a:rPr>
              <a:t>Құқық негіздері пәнінен 11  “Ә” сынып  оқыушысы Каналхан Бибінұр </a:t>
            </a:r>
            <a:r>
              <a:rPr lang="kk-KZ" sz="1800" dirty="0" smtClean="0">
                <a:solidFill>
                  <a:srgbClr val="FF0000"/>
                </a:solidFill>
                <a:latin typeface="Times New Roman" pitchFamily="18" charset="0"/>
                <a:cs typeface="Times New Roman" pitchFamily="18" charset="0"/>
              </a:rPr>
              <a:t>3-орын </a:t>
            </a:r>
            <a:r>
              <a:rPr lang="kk-KZ" sz="1800" dirty="0" smtClean="0">
                <a:latin typeface="Times New Roman" pitchFamily="18" charset="0"/>
                <a:cs typeface="Times New Roman" pitchFamily="18" charset="0"/>
              </a:rPr>
              <a:t>иеленді, пән мұғалімі Сахов Ғабидулла.</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54032"/>
          </a:xfrm>
        </p:spPr>
        <p:txBody>
          <a:bodyPr>
            <a:normAutofit fontScale="90000"/>
          </a:bodyPr>
          <a:lstStyle/>
          <a:p>
            <a:pPr algn="ctr"/>
            <a:r>
              <a:rPr lang="kk-KZ" sz="2400" b="1" i="1" dirty="0" smtClean="0">
                <a:latin typeface="Times New Roman" pitchFamily="18" charset="0"/>
                <a:cs typeface="Times New Roman" pitchFamily="18" charset="0"/>
              </a:rPr>
              <a:t>“Алтын сақа”, “Алтын тұғыр”, “Алтын түлек” математикалық зияткерлік олимпиадасы </a:t>
            </a:r>
            <a:endParaRPr lang="ru-RU" sz="2400" b="1" i="1" dirty="0">
              <a:latin typeface="Times New Roman" pitchFamily="18" charset="0"/>
              <a:cs typeface="Times New Roman" pitchFamily="18" charset="0"/>
            </a:endParaRPr>
          </a:p>
        </p:txBody>
      </p:sp>
      <p:sp>
        <p:nvSpPr>
          <p:cNvPr id="3" name="Содержимое 2"/>
          <p:cNvSpPr>
            <a:spLocks noGrp="1"/>
          </p:cNvSpPr>
          <p:nvPr>
            <p:ph sz="quarter" idx="1"/>
          </p:nvPr>
        </p:nvSpPr>
        <p:spPr>
          <a:xfrm>
            <a:off x="642910" y="928670"/>
            <a:ext cx="7467600" cy="3071834"/>
          </a:xfrm>
        </p:spPr>
        <p:txBody>
          <a:bodyPr>
            <a:normAutofit fontScale="92500" lnSpcReduction="10000"/>
          </a:bodyPr>
          <a:lstStyle/>
          <a:p>
            <a:pPr algn="just"/>
            <a:r>
              <a:rPr lang="ru-RU" sz="1800" dirty="0" smtClean="0">
                <a:latin typeface="Times New Roman" pitchFamily="18" charset="0"/>
                <a:cs typeface="Times New Roman" pitchFamily="18" charset="0"/>
              </a:rPr>
              <a:t>Алтын </a:t>
            </a:r>
            <a:r>
              <a:rPr lang="ru-RU" sz="1800" dirty="0" err="1" smtClean="0">
                <a:latin typeface="Times New Roman" pitchFamily="18" charset="0"/>
                <a:cs typeface="Times New Roman" pitchFamily="18" charset="0"/>
              </a:rPr>
              <a:t>тұғыр</a:t>
            </a:r>
            <a:r>
              <a:rPr lang="ru-RU" sz="1800" dirty="0" smtClean="0">
                <a:latin typeface="Times New Roman" pitchFamily="18" charset="0"/>
                <a:cs typeface="Times New Roman" pitchFamily="18" charset="0"/>
              </a:rPr>
              <a:t>" 3-4 </a:t>
            </a:r>
            <a:r>
              <a:rPr lang="ru-RU" sz="1800" dirty="0" err="1" smtClean="0">
                <a:latin typeface="Times New Roman" pitchFamily="18" charset="0"/>
                <a:cs typeface="Times New Roman" pitchFamily="18" charset="0"/>
              </a:rPr>
              <a:t>сыныптар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бойынша</a:t>
            </a:r>
            <a:r>
              <a:rPr lang="ru-RU" sz="1800" dirty="0" smtClean="0">
                <a:latin typeface="Times New Roman" pitchFamily="18" charset="0"/>
                <a:cs typeface="Times New Roman" pitchFamily="18" charset="0"/>
              </a:rPr>
              <a:t> 3 ,,Ә" </a:t>
            </a:r>
            <a:r>
              <a:rPr lang="ru-RU" sz="1800" dirty="0" err="1" smtClean="0">
                <a:latin typeface="Times New Roman" pitchFamily="18" charset="0"/>
                <a:cs typeface="Times New Roman" pitchFamily="18" charset="0"/>
              </a:rPr>
              <a:t>сынып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оқушысы Оринкулов</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Бегзат</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пән мұғалімі Пайыз</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Гұлимжауһар</a:t>
            </a:r>
            <a:endParaRPr lang="ru-RU" sz="1800" dirty="0" smtClean="0">
              <a:latin typeface="Times New Roman" pitchFamily="18" charset="0"/>
              <a:cs typeface="Times New Roman" pitchFamily="18" charset="0"/>
            </a:endParaRPr>
          </a:p>
          <a:p>
            <a:pPr algn="just"/>
            <a:r>
              <a:rPr lang="ru-RU" sz="1800" dirty="0" smtClean="0">
                <a:latin typeface="Times New Roman" pitchFamily="18" charset="0"/>
                <a:cs typeface="Times New Roman" pitchFamily="18" charset="0"/>
              </a:rPr>
              <a:t>4,,Ә" </a:t>
            </a:r>
            <a:r>
              <a:rPr lang="ru-RU" sz="1800" dirty="0" err="1" smtClean="0">
                <a:latin typeface="Times New Roman" pitchFamily="18" charset="0"/>
                <a:cs typeface="Times New Roman" pitchFamily="18" charset="0"/>
              </a:rPr>
              <a:t>сынып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оқушысы  Қали Айбек</a:t>
            </a:r>
            <a:r>
              <a:rPr lang="ru-RU" sz="1800" dirty="0" smtClean="0">
                <a:latin typeface="Times New Roman" pitchFamily="18" charset="0"/>
                <a:cs typeface="Times New Roman" pitchFamily="18" charset="0"/>
              </a:rPr>
              <a:t> , </a:t>
            </a:r>
            <a:r>
              <a:rPr lang="ru-RU" sz="1800" dirty="0" err="1" smtClean="0">
                <a:latin typeface="Times New Roman" pitchFamily="18" charset="0"/>
                <a:cs typeface="Times New Roman" pitchFamily="18" charset="0"/>
              </a:rPr>
              <a:t>пән мұғалімі Мусалина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Ақерке;</a:t>
            </a:r>
            <a:endParaRPr lang="ru-RU" sz="1800" dirty="0" smtClean="0">
              <a:latin typeface="Times New Roman" pitchFamily="18" charset="0"/>
              <a:cs typeface="Times New Roman" pitchFamily="18" charset="0"/>
            </a:endParaRPr>
          </a:p>
          <a:p>
            <a:pPr algn="just"/>
            <a:r>
              <a:rPr lang="ru-RU" sz="1800" dirty="0" smtClean="0">
                <a:latin typeface="Times New Roman" pitchFamily="18" charset="0"/>
                <a:cs typeface="Times New Roman" pitchFamily="18" charset="0"/>
              </a:rPr>
              <a:t>,Алтын </a:t>
            </a:r>
            <a:r>
              <a:rPr lang="ru-RU" sz="1800" dirty="0" err="1" smtClean="0">
                <a:latin typeface="Times New Roman" pitchFamily="18" charset="0"/>
                <a:cs typeface="Times New Roman" pitchFamily="18" charset="0"/>
              </a:rPr>
              <a:t>сақа</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олимпиадасы</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бойынша</a:t>
            </a:r>
            <a:r>
              <a:rPr lang="ru-RU" sz="1800" dirty="0" smtClean="0">
                <a:latin typeface="Times New Roman" pitchFamily="18" charset="0"/>
                <a:cs typeface="Times New Roman" pitchFamily="18" charset="0"/>
              </a:rPr>
              <a:t>  6 ,,А" </a:t>
            </a:r>
            <a:r>
              <a:rPr lang="ru-RU" sz="1800" dirty="0" err="1" smtClean="0">
                <a:latin typeface="Times New Roman" pitchFamily="18" charset="0"/>
                <a:cs typeface="Times New Roman" pitchFamily="18" charset="0"/>
              </a:rPr>
              <a:t>сынып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оқушысы Қали Нұрай </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пән мұғалімі Перизат</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Амангелдиева</a:t>
            </a:r>
            <a:r>
              <a:rPr lang="ru-RU" sz="1800" dirty="0" smtClean="0">
                <a:latin typeface="Times New Roman" pitchFamily="18" charset="0"/>
                <a:cs typeface="Times New Roman" pitchFamily="18" charset="0"/>
              </a:rPr>
              <a:t>;</a:t>
            </a:r>
          </a:p>
          <a:p>
            <a:pPr algn="just"/>
            <a:r>
              <a:rPr lang="ru-RU" sz="1800" dirty="0" smtClean="0">
                <a:latin typeface="Times New Roman" pitchFamily="18" charset="0"/>
                <a:cs typeface="Times New Roman" pitchFamily="18" charset="0"/>
              </a:rPr>
              <a:t>5 </a:t>
            </a:r>
            <a:r>
              <a:rPr lang="ru-RU" sz="1800" dirty="0" err="1" smtClean="0">
                <a:latin typeface="Times New Roman" pitchFamily="18" charset="0"/>
                <a:cs typeface="Times New Roman" pitchFamily="18" charset="0"/>
              </a:rPr>
              <a:t>сыныптар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бойыншаАлишер</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Зайырхан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Тасымбек</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Арынғали;Шаймерден Алисұлтан;Жорабек Жанел</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Пән мұғалімі Шолпан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Шожеева</a:t>
            </a:r>
            <a:r>
              <a:rPr lang="ru-RU" sz="1800" dirty="0" smtClean="0">
                <a:latin typeface="Times New Roman" pitchFamily="18" charset="0"/>
                <a:cs typeface="Times New Roman" pitchFamily="18" charset="0"/>
              </a:rPr>
              <a:t>;</a:t>
            </a:r>
          </a:p>
          <a:p>
            <a:pPr algn="just"/>
            <a:r>
              <a:rPr lang="ru-RU" sz="1800" dirty="0" smtClean="0">
                <a:latin typeface="Times New Roman" pitchFamily="18" charset="0"/>
                <a:cs typeface="Times New Roman" pitchFamily="18" charset="0"/>
              </a:rPr>
              <a:t>,,Алтын </a:t>
            </a:r>
            <a:r>
              <a:rPr lang="ru-RU" sz="1800" dirty="0" err="1" smtClean="0">
                <a:latin typeface="Times New Roman" pitchFamily="18" charset="0"/>
                <a:cs typeface="Times New Roman" pitchFamily="18" charset="0"/>
              </a:rPr>
              <a:t>түлек</a:t>
            </a:r>
            <a:r>
              <a:rPr lang="ru-RU" sz="1800" dirty="0" smtClean="0">
                <a:latin typeface="Times New Roman" pitchFamily="18" charset="0"/>
                <a:cs typeface="Times New Roman" pitchFamily="18" charset="0"/>
              </a:rPr>
              <a:t>" математика </a:t>
            </a:r>
            <a:r>
              <a:rPr lang="ru-RU" sz="1800" dirty="0" err="1" smtClean="0">
                <a:latin typeface="Times New Roman" pitchFamily="18" charset="0"/>
                <a:cs typeface="Times New Roman" pitchFamily="18" charset="0"/>
              </a:rPr>
              <a:t>пәні олимпиадасы</a:t>
            </a:r>
            <a:r>
              <a:rPr lang="ru-RU" sz="1800" dirty="0" smtClean="0">
                <a:latin typeface="Times New Roman" pitchFamily="18" charset="0"/>
                <a:cs typeface="Times New Roman" pitchFamily="18" charset="0"/>
              </a:rPr>
              <a:t> бойынша10 ,,Ә" </a:t>
            </a:r>
            <a:r>
              <a:rPr lang="ru-RU" sz="1800" dirty="0" err="1" smtClean="0">
                <a:latin typeface="Times New Roman" pitchFamily="18" charset="0"/>
                <a:cs typeface="Times New Roman" pitchFamily="18" charset="0"/>
              </a:rPr>
              <a:t>сынып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оқушысы Өтелхан Бақтияр  </a:t>
            </a:r>
            <a:r>
              <a:rPr lang="ru-RU" sz="1800" dirty="0" smtClean="0">
                <a:latin typeface="Times New Roman" pitchFamily="18" charset="0"/>
                <a:cs typeface="Times New Roman" pitchFamily="18" charset="0"/>
              </a:rPr>
              <a:t>1- </a:t>
            </a:r>
            <a:r>
              <a:rPr lang="ru-RU" sz="1800" dirty="0" err="1" smtClean="0">
                <a:latin typeface="Times New Roman" pitchFamily="18" charset="0"/>
                <a:cs typeface="Times New Roman" pitchFamily="18" charset="0"/>
              </a:rPr>
              <a:t>орын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пән мұғалімі  Ұлсерік </a:t>
            </a:r>
            <a:r>
              <a:rPr lang="ru-RU" sz="1800" dirty="0" smtClean="0">
                <a:latin typeface="Times New Roman" pitchFamily="18" charset="0"/>
                <a:cs typeface="Times New Roman" pitchFamily="18" charset="0"/>
              </a:rPr>
              <a:t>Ахметова;</a:t>
            </a:r>
          </a:p>
          <a:p>
            <a:pPr algn="just"/>
            <a:r>
              <a:rPr lang="ru-RU" sz="1800" dirty="0" smtClean="0">
                <a:latin typeface="Times New Roman" pitchFamily="18" charset="0"/>
                <a:cs typeface="Times New Roman" pitchFamily="18" charset="0"/>
              </a:rPr>
              <a:t>11,,Ә" </a:t>
            </a:r>
            <a:r>
              <a:rPr lang="ru-RU" sz="1800" dirty="0" err="1" smtClean="0">
                <a:latin typeface="Times New Roman" pitchFamily="18" charset="0"/>
                <a:cs typeface="Times New Roman" pitchFamily="18" charset="0"/>
              </a:rPr>
              <a:t>сынып</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оқушысы Сапархан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Нұрсұлу </a:t>
            </a:r>
            <a:r>
              <a:rPr lang="ru-RU" sz="1800" dirty="0" smtClean="0">
                <a:latin typeface="Times New Roman" pitchFamily="18" charset="0"/>
                <a:cs typeface="Times New Roman" pitchFamily="18" charset="0"/>
              </a:rPr>
              <a:t>3- </a:t>
            </a:r>
            <a:r>
              <a:rPr lang="ru-RU" sz="1800" dirty="0" err="1" smtClean="0">
                <a:latin typeface="Times New Roman" pitchFamily="18" charset="0"/>
                <a:cs typeface="Times New Roman" pitchFamily="18" charset="0"/>
              </a:rPr>
              <a:t>орын</a:t>
            </a:r>
            <a:r>
              <a:rPr lang="ru-RU" sz="1800" dirty="0" smtClean="0">
                <a:latin typeface="Times New Roman" pitchFamily="18" charset="0"/>
                <a:cs typeface="Times New Roman" pitchFamily="18" charset="0"/>
              </a:rPr>
              <a:t>, </a:t>
            </a:r>
            <a:r>
              <a:rPr lang="ru-RU" sz="1800" dirty="0" err="1" smtClean="0">
                <a:latin typeface="Times New Roman" pitchFamily="18" charset="0"/>
                <a:cs typeface="Times New Roman" pitchFamily="18" charset="0"/>
              </a:rPr>
              <a:t>пән мұғалімі  </a:t>
            </a:r>
            <a:r>
              <a:rPr lang="ru-RU" sz="1800" dirty="0" smtClean="0">
                <a:latin typeface="Times New Roman" pitchFamily="18" charset="0"/>
                <a:cs typeface="Times New Roman" pitchFamily="18" charset="0"/>
              </a:rPr>
              <a:t>Дина </a:t>
            </a:r>
            <a:r>
              <a:rPr lang="ru-RU" sz="1800" dirty="0" err="1" smtClean="0">
                <a:latin typeface="Times New Roman" pitchFamily="18" charset="0"/>
                <a:cs typeface="Times New Roman" pitchFamily="18" charset="0"/>
              </a:rPr>
              <a:t>Ажибекова</a:t>
            </a:r>
            <a:r>
              <a:rPr lang="ru-RU" sz="1800" dirty="0" smtClean="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
        <p:nvSpPr>
          <p:cNvPr id="1026" name="AutoShape 2" descr="blob:https://web.whatsapp.com/7616f57e-3669-49f0-9853-0935a4e96136"/>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28" name="AutoShape 4" descr="blob:https://web.whatsapp.com/7616f57e-3669-49f0-9853-0935a4e96136"/>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0" name="AutoShape 6" descr="blob:https://web.whatsapp.com/7616f57e-3669-49f0-9853-0935a4e96136"/>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2" name="AutoShape 8" descr="blob:https://web.whatsapp.com/7616f57e-3669-49f0-9853-0935a4e96136"/>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34" name="Picture 10" descr="C:\Users\Байзаков 18\Downloads\WhatsApp Image 2023-12-21 at 14.51.40 (1).jpeg"/>
          <p:cNvPicPr>
            <a:picLocks noChangeAspect="1" noChangeArrowheads="1"/>
          </p:cNvPicPr>
          <p:nvPr/>
        </p:nvPicPr>
        <p:blipFill>
          <a:blip r:embed="rId2" cstate="print"/>
          <a:srcRect/>
          <a:stretch>
            <a:fillRect/>
          </a:stretch>
        </p:blipFill>
        <p:spPr bwMode="auto">
          <a:xfrm>
            <a:off x="214282" y="4071942"/>
            <a:ext cx="1857388" cy="1928826"/>
          </a:xfrm>
          <a:prstGeom prst="rect">
            <a:avLst/>
          </a:prstGeom>
          <a:noFill/>
        </p:spPr>
      </p:pic>
      <p:sp>
        <p:nvSpPr>
          <p:cNvPr id="1036" name="AutoShape 12" descr="blob:https://web.whatsapp.com/eae82877-5233-45c3-9859-67c2d06a1ed1"/>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38" name="Picture 14" descr="C:\Users\Байзаков 18\Downloads\WhatsApp Image 2023-12-21 at 14.51.40 (2).jpeg"/>
          <p:cNvPicPr>
            <a:picLocks noChangeAspect="1" noChangeArrowheads="1"/>
          </p:cNvPicPr>
          <p:nvPr/>
        </p:nvPicPr>
        <p:blipFill>
          <a:blip r:embed="rId3" cstate="print"/>
          <a:srcRect/>
          <a:stretch>
            <a:fillRect/>
          </a:stretch>
        </p:blipFill>
        <p:spPr bwMode="auto">
          <a:xfrm>
            <a:off x="2071670" y="4071942"/>
            <a:ext cx="2286015" cy="1928826"/>
          </a:xfrm>
          <a:prstGeom prst="rect">
            <a:avLst/>
          </a:prstGeom>
          <a:noFill/>
        </p:spPr>
      </p:pic>
      <p:pic>
        <p:nvPicPr>
          <p:cNvPr id="1040" name="Picture 16" descr="C:\Users\Байзаков 18\Downloads\WhatsApp Image 2023-12-21 at 14.51.40 (3).jpeg"/>
          <p:cNvPicPr>
            <a:picLocks noChangeAspect="1" noChangeArrowheads="1"/>
          </p:cNvPicPr>
          <p:nvPr/>
        </p:nvPicPr>
        <p:blipFill>
          <a:blip r:embed="rId4" cstate="print"/>
          <a:srcRect/>
          <a:stretch>
            <a:fillRect/>
          </a:stretch>
        </p:blipFill>
        <p:spPr bwMode="auto">
          <a:xfrm>
            <a:off x="4357686" y="4071942"/>
            <a:ext cx="2071702" cy="1928826"/>
          </a:xfrm>
          <a:prstGeom prst="rect">
            <a:avLst/>
          </a:prstGeom>
          <a:noFill/>
        </p:spPr>
      </p:pic>
      <p:pic>
        <p:nvPicPr>
          <p:cNvPr id="1042" name="Picture 18" descr="C:\Users\Байзаков 18\Downloads\WhatsApp Image 2023-12-21 at 14.51.40 (4).jpeg"/>
          <p:cNvPicPr>
            <a:picLocks noChangeAspect="1" noChangeArrowheads="1"/>
          </p:cNvPicPr>
          <p:nvPr/>
        </p:nvPicPr>
        <p:blipFill>
          <a:blip r:embed="rId5" cstate="print"/>
          <a:srcRect/>
          <a:stretch>
            <a:fillRect/>
          </a:stretch>
        </p:blipFill>
        <p:spPr bwMode="auto">
          <a:xfrm flipH="1">
            <a:off x="6429388" y="4071942"/>
            <a:ext cx="2357454" cy="192882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368280"/>
          </a:xfrm>
        </p:spPr>
        <p:txBody>
          <a:bodyPr>
            <a:noAutofit/>
          </a:bodyPr>
          <a:lstStyle/>
          <a:p>
            <a:pPr algn="ctr"/>
            <a:r>
              <a:rPr lang="kk-KZ" sz="2800" dirty="0" smtClean="0">
                <a:solidFill>
                  <a:srgbClr val="FF0000"/>
                </a:solidFill>
                <a:latin typeface="Times New Roman" pitchFamily="18" charset="0"/>
                <a:cs typeface="Times New Roman" pitchFamily="18" charset="0"/>
              </a:rPr>
              <a:t>1 жарты жылдықтағы жетістіктер</a:t>
            </a:r>
            <a:endParaRPr lang="ru-RU" sz="2800" dirty="0">
              <a:solidFill>
                <a:srgbClr val="FF0000"/>
              </a:solidFill>
              <a:latin typeface="Times New Roman" pitchFamily="18" charset="0"/>
              <a:cs typeface="Times New Roman" pitchFamily="18" charset="0"/>
            </a:endParaRPr>
          </a:p>
        </p:txBody>
      </p:sp>
      <p:sp>
        <p:nvSpPr>
          <p:cNvPr id="3" name="Содержимое 2"/>
          <p:cNvSpPr>
            <a:spLocks noGrp="1"/>
          </p:cNvSpPr>
          <p:nvPr>
            <p:ph sz="quarter" idx="1"/>
          </p:nvPr>
        </p:nvSpPr>
        <p:spPr>
          <a:xfrm>
            <a:off x="457200" y="642918"/>
            <a:ext cx="8329642" cy="5831034"/>
          </a:xfrm>
        </p:spPr>
        <p:txBody>
          <a:bodyPr>
            <a:normAutofit fontScale="62500" lnSpcReduction="20000"/>
          </a:bodyPr>
          <a:lstStyle/>
          <a:p>
            <a:pPr lvl="0"/>
            <a:r>
              <a:rPr lang="kk-KZ" b="1" dirty="0" smtClean="0"/>
              <a:t>ҚАЗАҚ ТІЛІ  МЕН  ӘДЕБИЕТІ  ПӘНІ ӘДІСТЕМЕ БІРЛЕСТІГІ.</a:t>
            </a:r>
            <a:endParaRPr lang="ru-RU" dirty="0" smtClean="0"/>
          </a:p>
          <a:p>
            <a:r>
              <a:rPr lang="kk-KZ" b="1" dirty="0" smtClean="0"/>
              <a:t> </a:t>
            </a:r>
            <a:endParaRPr lang="ru-RU" dirty="0" smtClean="0"/>
          </a:p>
          <a:p>
            <a:r>
              <a:rPr lang="kk-KZ" dirty="0" smtClean="0"/>
              <a:t> «Махамбет оқулары» конкурсының аудандық кезеңі болып өтті. "Тартынбай сөйлер асылмын."бағыты бойынша  жас ақындардың өз туындыларын мәнерлеп оқу сайысы конкурсынан 10  «Ә» сынып оқушысы Жолдасбай Нұрымжан 1—орын алып, облысқа жолдама алды. Жетекшісі: Есиркепова Майра Сондай—ақ,'Батырлар" тақырыбының бірін қорғау бойынша 9 «Ә» сынып оқушысы Сапархан Назым «Алғыс хатпен» марапатталды. Махамбет шығармаларын жатқа оқу бойынша 9 «Ә» сынып оқушысы Қожан Гүлім қатысты.Жетекшісі: Қасымбекова Жадыра.</a:t>
            </a:r>
            <a:endParaRPr lang="ru-RU" dirty="0" smtClean="0"/>
          </a:p>
          <a:p>
            <a:r>
              <a:rPr lang="kk-KZ" dirty="0" smtClean="0"/>
              <a:t>«Ақберен» республикалық өнер байқауына  9 «Ә» оқушылары Қожан Гүлім мен Омар Арайлым қатысты. Аудандық кезеңнен 9 «Ә» сынып оқушысы  Омар Арайлым  1-орын  алып, 24.10.2023 жылы күні облыстық кезеңге қатысып келді. Жетекшісі: Қасымбекова Жадыра</a:t>
            </a:r>
            <a:endParaRPr lang="ru-RU" dirty="0" smtClean="0"/>
          </a:p>
          <a:p>
            <a:r>
              <a:rPr lang="kk-KZ" dirty="0" smtClean="0"/>
              <a:t>Пән олимпиадасы бойынша 10 «Ә» сынып оқушысы Жолдасбай Нұрымжан 2-орын иленді.Пән мұғалімі Есіркепова Майра.</a:t>
            </a:r>
            <a:endParaRPr lang="ru-RU" dirty="0" smtClean="0"/>
          </a:p>
          <a:p>
            <a:r>
              <a:rPr lang="kk-KZ" dirty="0" smtClean="0"/>
              <a:t>2-7 сынып оқушылары арасында өткен ғылыми жобалар сайысында 7 «А» сынып оқушысы Пердебай Аяжан 3-орынды иеленді. Ғылыми жетекшісі: Қасымбекова Жадыра.</a:t>
            </a:r>
            <a:endParaRPr lang="ru-RU" dirty="0" smtClean="0"/>
          </a:p>
          <a:p>
            <a:r>
              <a:rPr lang="kk-KZ" dirty="0" smtClean="0"/>
              <a:t>8-11 сынып оқушылары арасында республикалық лингвистикалық олимпиаданың аудандық кезеңінде  9 «Ә» сынып оқушысы Серік Қасиет 3-орын иеленді.</a:t>
            </a:r>
            <a:endParaRPr lang="ru-RU" dirty="0" smtClean="0"/>
          </a:p>
          <a:p>
            <a:r>
              <a:rPr lang="kk-KZ" dirty="0" smtClean="0"/>
              <a:t>«Жер жаннаты  - Жетісай» эссе байқауында 9 «Ә» сынып оқушысы Омар Арайлым 3-орынды иеленді. Пән мұғалімі: Қасымбекова Жадыра Сапарханқызы.</a:t>
            </a:r>
            <a:endParaRPr lang="ru-RU" dirty="0" smtClean="0"/>
          </a:p>
          <a:p>
            <a:r>
              <a:rPr lang="kk-KZ" dirty="0" smtClean="0"/>
              <a:t>Пән мұғалімдерінің аудандық олимпмадасында кәсіби біліктілігін танытқаны үшін Қолдашева Раджабгул «Мақтау қағазымен» марапатталды.</a:t>
            </a:r>
            <a:endParaRPr lang="ru-RU" dirty="0" smtClean="0"/>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142852"/>
            <a:ext cx="8186766" cy="6331100"/>
          </a:xfrm>
        </p:spPr>
        <p:txBody>
          <a:bodyPr>
            <a:normAutofit fontScale="92500" lnSpcReduction="10000"/>
          </a:bodyPr>
          <a:lstStyle/>
          <a:p>
            <a:pPr lvl="0"/>
            <a:r>
              <a:rPr lang="kk-KZ" sz="2200" b="1" dirty="0" smtClean="0">
                <a:solidFill>
                  <a:srgbClr val="FF0000"/>
                </a:solidFill>
                <a:latin typeface="Times New Roman" pitchFamily="18" charset="0"/>
                <a:cs typeface="Times New Roman" pitchFamily="18" charset="0"/>
              </a:rPr>
              <a:t>ОРЫС ТІЛІ  МЕН  ӘДЕБИЕТІ  ПӘНІ ӘДІСТЕМЕ БІРЛЕСТІГІ</a:t>
            </a:r>
            <a:r>
              <a:rPr lang="kk-KZ" b="1" dirty="0" smtClean="0">
                <a:solidFill>
                  <a:srgbClr val="FF0000"/>
                </a:solidFill>
              </a:rPr>
              <a:t>.</a:t>
            </a:r>
            <a:endParaRPr lang="ru-RU" dirty="0" smtClean="0">
              <a:solidFill>
                <a:srgbClr val="FF0000"/>
              </a:solidFill>
            </a:endParaRPr>
          </a:p>
          <a:p>
            <a:r>
              <a:rPr lang="kk-KZ" dirty="0" smtClean="0"/>
              <a:t>Пән мұғалімдері арасында ұйымдастырылған  орыс тілі пәні мұғалімі  Үсенова Қымбат  үздік нәтиже көрсеткені үшін «Алғыс хатпен» марапатталды.</a:t>
            </a:r>
            <a:endParaRPr lang="ru-RU" dirty="0" smtClean="0"/>
          </a:p>
          <a:p>
            <a:pPr>
              <a:buNone/>
            </a:pPr>
            <a:endParaRPr lang="ru-RU" dirty="0" smtClean="0"/>
          </a:p>
          <a:p>
            <a:pPr lvl="0"/>
            <a:r>
              <a:rPr lang="kk-KZ" sz="2200" b="1" dirty="0" smtClean="0">
                <a:solidFill>
                  <a:srgbClr val="FF0000"/>
                </a:solidFill>
                <a:latin typeface="Times New Roman" pitchFamily="18" charset="0"/>
                <a:cs typeface="Times New Roman" pitchFamily="18" charset="0"/>
              </a:rPr>
              <a:t>АҒЫЛШЫН  ТІЛІ  МЕН  ӘДЕБИЕТІ  ПӘНІ ӘДІСТЕМЕ БІРЛЕСТІГІ.</a:t>
            </a:r>
            <a:endParaRPr lang="ru-RU" sz="2200" dirty="0" smtClean="0">
              <a:solidFill>
                <a:srgbClr val="FF0000"/>
              </a:solidFill>
              <a:latin typeface="Times New Roman" pitchFamily="18" charset="0"/>
              <a:cs typeface="Times New Roman" pitchFamily="18" charset="0"/>
            </a:endParaRPr>
          </a:p>
          <a:p>
            <a:r>
              <a:rPr lang="kk-KZ" dirty="0" smtClean="0"/>
              <a:t>Ағылшын тілі мұғалімдері арасындағы  республикалық пән олимпиадасының аудандық кезеңіне қатысып Амангелдиева Айзада алғыс хатпен марпапатталды.</a:t>
            </a:r>
            <a:endParaRPr lang="ru-RU" dirty="0" smtClean="0"/>
          </a:p>
          <a:p>
            <a:r>
              <a:rPr lang="kk-KZ" dirty="0" smtClean="0"/>
              <a:t>Ауданда қолға алынған «ОқуVision»Мусакова Газиза апайдың жетекшілігімен 8, 10 сынып оқушылары қатысып, өз білімдерін көрсетіп жатса, «СпикерTime» жобасы аясында 11 сынып оқушылары жұмыс жасауда. Жетекшісі: Мусакова Г.</a:t>
            </a:r>
            <a:endParaRPr lang="ru-RU" dirty="0" smtClean="0"/>
          </a:p>
          <a:p>
            <a:r>
              <a:rPr lang="kk-KZ" dirty="0" smtClean="0"/>
              <a:t>«Zhetisay is my pride» тақырыбында сырттай эссе жазу байқауында 10 сынып оқушысы Байызах Көркем алғыс хатқа ие болды. Жетекшісі: Мусакова Г.</a:t>
            </a:r>
            <a:endParaRPr lang="ru-RU" dirty="0" smtClean="0"/>
          </a:p>
          <a:p>
            <a:r>
              <a:rPr lang="kk-KZ" b="1" dirty="0" smtClean="0"/>
              <a:t> </a:t>
            </a:r>
            <a:endParaRPr lang="ru-RU" dirty="0" smtClean="0"/>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14290"/>
            <a:ext cx="8401080" cy="6259662"/>
          </a:xfrm>
        </p:spPr>
        <p:txBody>
          <a:bodyPr>
            <a:normAutofit fontScale="92500" lnSpcReduction="20000"/>
          </a:bodyPr>
          <a:lstStyle/>
          <a:p>
            <a:pPr lvl="0" algn="ctr"/>
            <a:r>
              <a:rPr lang="kk-KZ" b="1" dirty="0" smtClean="0">
                <a:solidFill>
                  <a:srgbClr val="FF0000"/>
                </a:solidFill>
                <a:latin typeface="Times New Roman" pitchFamily="18" charset="0"/>
                <a:cs typeface="Times New Roman" pitchFamily="18" charset="0"/>
              </a:rPr>
              <a:t>ТАРИХ,ГЕОГРАФИЯ, ҚҰҚЫҚ  ПӘНДЕРІ  ӘДІСТЕМЕ БІРЛЕСТІГІ</a:t>
            </a:r>
            <a:endParaRPr lang="ru-RU" dirty="0" smtClean="0">
              <a:solidFill>
                <a:srgbClr val="FF0000"/>
              </a:solidFill>
              <a:latin typeface="Times New Roman" pitchFamily="18" charset="0"/>
              <a:cs typeface="Times New Roman" pitchFamily="18" charset="0"/>
            </a:endParaRPr>
          </a:p>
          <a:p>
            <a:r>
              <a:rPr lang="kk-KZ" dirty="0" smtClean="0"/>
              <a:t>«Дарын» республикалық ғылыми-практикалык орталыгынын «National Geographic Qazaqstan» 7-8 сынып окушылары арасында география пәнінен Ұлттық Олимпиаданың мектепішілік кезеңінің қорытындысы бойынша 7 сынып оқушысы Тасымбек Жасарал мен 8 сынып Утелхан Назым аудандық кезеңге қатысып, «Алғыс хатпен» марапатталды. Пән мұғалімі:  Олжабаева Оразкул Биманқызы.</a:t>
            </a:r>
            <a:endParaRPr lang="ru-RU" dirty="0" smtClean="0"/>
          </a:p>
          <a:p>
            <a:r>
              <a:rPr lang="kk-KZ" dirty="0" smtClean="0"/>
              <a:t>    2023-2024 оқу жылында жалпы білім беретін пәндер бойынша республикалық     олимпиаданың  9-11 сынып оқушылары арасында ұйымдастырылған пән олимпиадасынан құқық негіздері пәнінен 11 «Ә» сынып оқушысы Каналхан Бибінұр Нұржанқызы 3-орын иеленді.Пән мұғалімі Сахов Ғабидулла.</a:t>
            </a:r>
            <a:endParaRPr lang="ru-RU" dirty="0" smtClean="0"/>
          </a:p>
          <a:p>
            <a:r>
              <a:rPr lang="kk-KZ" dirty="0" smtClean="0"/>
              <a:t>Пән мұғалімдерінің аудандық олимпмадасында кәсіби біліктілігін танытқаны үшін Үргінбаев Бақдаулет «Мақтау қағазымен» марапатталды.</a:t>
            </a:r>
            <a:endParaRPr lang="ru-RU" dirty="0" smtClean="0"/>
          </a:p>
          <a:p>
            <a:r>
              <a:rPr lang="kk-KZ" dirty="0" smtClean="0"/>
              <a:t> </a:t>
            </a:r>
            <a:endParaRPr lang="ru-RU" dirty="0" smtClean="0"/>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0"/>
            <a:ext cx="8186766" cy="6715148"/>
          </a:xfrm>
        </p:spPr>
        <p:txBody>
          <a:bodyPr>
            <a:normAutofit fontScale="55000" lnSpcReduction="20000"/>
          </a:bodyPr>
          <a:lstStyle/>
          <a:p>
            <a:pPr lvl="0"/>
            <a:endParaRPr lang="kk-KZ" b="1" dirty="0" smtClean="0">
              <a:solidFill>
                <a:srgbClr val="FF0000"/>
              </a:solidFill>
            </a:endParaRPr>
          </a:p>
          <a:p>
            <a:pPr lvl="0"/>
            <a:r>
              <a:rPr lang="kk-KZ" b="1" dirty="0" smtClean="0">
                <a:solidFill>
                  <a:srgbClr val="FF0000"/>
                </a:solidFill>
              </a:rPr>
              <a:t>МАТЕМАТИКА, ИНФОРМАТИКА, ФИЗИКА  ПӘНДЕРІ  ӘДІСТЕМЕ БІРЛЕСТІГІ</a:t>
            </a:r>
            <a:r>
              <a:rPr lang="kk-KZ" b="1" dirty="0" smtClean="0"/>
              <a:t>.</a:t>
            </a:r>
            <a:endParaRPr lang="ru-RU" dirty="0" smtClean="0"/>
          </a:p>
          <a:p>
            <a:r>
              <a:rPr lang="kk-KZ" dirty="0" smtClean="0"/>
              <a:t>,,Алтын сақа", ,,Алтын түлек", ,, Алтын тұғыр "  олимпиадасының аудандық кезіңіндегі оқушыларды марапаттау іс -шарасы болып өтті.</a:t>
            </a:r>
            <a:endParaRPr lang="ru-RU" dirty="0" smtClean="0"/>
          </a:p>
          <a:p>
            <a:r>
              <a:rPr lang="kk-KZ" dirty="0" smtClean="0"/>
              <a:t>,,Алтын сақа" олимпиадасы бойынша  6 ,,А" сынып оқушысы </a:t>
            </a:r>
            <a:endParaRPr lang="ru-RU" dirty="0" smtClean="0"/>
          </a:p>
          <a:p>
            <a:r>
              <a:rPr lang="kk-KZ" dirty="0" smtClean="0"/>
              <a:t>Қали Нұрай , пән мұғалімі Перизат Амангелдиева;</a:t>
            </a:r>
            <a:endParaRPr lang="ru-RU" dirty="0" smtClean="0"/>
          </a:p>
          <a:p>
            <a:r>
              <a:rPr lang="kk-KZ" dirty="0" smtClean="0"/>
              <a:t>5 сыныптар бойынша</a:t>
            </a:r>
            <a:endParaRPr lang="ru-RU" dirty="0" smtClean="0"/>
          </a:p>
          <a:p>
            <a:r>
              <a:rPr lang="kk-KZ" dirty="0" smtClean="0"/>
              <a:t>Алишер Зайырхан ;</a:t>
            </a:r>
            <a:endParaRPr lang="ru-RU" dirty="0" smtClean="0"/>
          </a:p>
          <a:p>
            <a:r>
              <a:rPr lang="kk-KZ" dirty="0" smtClean="0"/>
              <a:t>Тасымбек Арынғали;</a:t>
            </a:r>
            <a:endParaRPr lang="ru-RU" dirty="0" smtClean="0"/>
          </a:p>
          <a:p>
            <a:r>
              <a:rPr lang="kk-KZ" dirty="0" smtClean="0"/>
              <a:t>Шаймерден Алисұлтан;</a:t>
            </a:r>
            <a:endParaRPr lang="ru-RU" dirty="0" smtClean="0"/>
          </a:p>
          <a:p>
            <a:r>
              <a:rPr lang="kk-KZ" dirty="0" smtClean="0"/>
              <a:t>Жорабек Жанел </a:t>
            </a:r>
            <a:endParaRPr lang="ru-RU" dirty="0" smtClean="0"/>
          </a:p>
          <a:p>
            <a:r>
              <a:rPr lang="kk-KZ" dirty="0" smtClean="0"/>
              <a:t>Пән мұғалімі Шолпан Шожеева;</a:t>
            </a:r>
            <a:endParaRPr lang="ru-RU" dirty="0" smtClean="0"/>
          </a:p>
          <a:p>
            <a:r>
              <a:rPr lang="kk-KZ" dirty="0" smtClean="0"/>
              <a:t>,,Алтын түлек" математика пәні олимпиадасы бойынша</a:t>
            </a:r>
            <a:endParaRPr lang="ru-RU" dirty="0" smtClean="0"/>
          </a:p>
          <a:p>
            <a:r>
              <a:rPr lang="kk-KZ" dirty="0" smtClean="0"/>
              <a:t>10 ,,Ә" сынып оқушысы Өтелхан Бақтияр 1- орын, пән мұғалімі  Ұлсерік Ахметова;</a:t>
            </a:r>
            <a:endParaRPr lang="ru-RU" dirty="0" smtClean="0"/>
          </a:p>
          <a:p>
            <a:r>
              <a:rPr lang="kk-KZ" dirty="0" smtClean="0"/>
              <a:t>11,,Ә" сынып оқушысы Сапархан Нұрсұлу 3- орын, пән мұғалімі  Дина Ажибекова</a:t>
            </a:r>
            <a:endParaRPr lang="ru-RU" dirty="0" smtClean="0"/>
          </a:p>
          <a:p>
            <a:r>
              <a:rPr lang="kk-KZ" dirty="0" smtClean="0"/>
              <a:t>Жаратылыстану-математкалық бағыттағы пәндер бойынша Президенттік олимпиадасынан 11 «Ә» сынып оқушысы Сапархан Нұрсұлу қатысып, «Алғыс хатпен» марапатталды.</a:t>
            </a:r>
            <a:endParaRPr lang="ru-RU" dirty="0" smtClean="0"/>
          </a:p>
          <a:p>
            <a:r>
              <a:rPr lang="kk-KZ" dirty="0" smtClean="0"/>
              <a:t>Пән мұғалімдерінің аудандық олимпиадасында кәсіби біліктілігін танытқаны үшін информатика пәні мұғалімі Өсербай Али 2-орын және физика пәні мұғалімі Мекенбаева Жаудир 3-орынды иеленді.</a:t>
            </a:r>
            <a:endParaRPr lang="ru-RU" dirty="0" smtClean="0"/>
          </a:p>
          <a:p>
            <a:r>
              <a:rPr lang="kk-KZ" dirty="0" smtClean="0"/>
              <a:t>2-7 сынып оқушылары арасында  өткен  зерде ғылыми жобалар сайысында 7 «А» сынып оқушысы Утелхан Мағжан 3-орынды иеленді. Ғылыми жетекшісі: Мекенбаева Жаудир.</a:t>
            </a:r>
            <a:endParaRPr lang="ru-RU" dirty="0" smtClean="0"/>
          </a:p>
          <a:p>
            <a:r>
              <a:rPr lang="kk-KZ" dirty="0" smtClean="0"/>
              <a:t>Жалпы пәндер мұғалімдері арасында өткізілген «Ыбырай жазулары» атты  ІІІ интеллектуалдық конкурсының аудандық кезеңінде физика пәні мұғалімі Мекенбаева Жаудир 2-орынды иеленді.    2023-2024 оқу жылында жалпы білім беретін пәндер бойынша республикалық     олимпиаданың  9-11 сынып оқушылары арасында ұйымдастырылған пән олимпиадасынан физика пәнінен 10 «А» сынып оқушысы Сакенқызы Айзада «Алғыс хатпен» марапатталды.  «Өрлеу» біліктілікті арттыру ұлттықорталығының ұйымдастыруымен </a:t>
            </a:r>
            <a:r>
              <a:rPr lang="kk-KZ" b="1" dirty="0" smtClean="0"/>
              <a:t>«Үздік пән мұғалімі»</a:t>
            </a:r>
            <a:r>
              <a:rPr lang="kk-KZ" dirty="0" smtClean="0"/>
              <a:t> сырттай байқауында үздік тәжрибесі мен кәсіби шеберлігі үшін 1 дәрежелі дипломмен физика пәні  мұғалімі  Мекенбаева Жаудир  марапатталды</a:t>
            </a:r>
            <a:endParaRPr lang="ru-RU" dirty="0" smtClean="0"/>
          </a:p>
          <a:p>
            <a:r>
              <a:rPr lang="kk-KZ" dirty="0" smtClean="0"/>
              <a:t> </a:t>
            </a:r>
            <a:endParaRPr lang="ru-RU" dirty="0" smtClean="0"/>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85728"/>
            <a:ext cx="8043890" cy="6188224"/>
          </a:xfrm>
        </p:spPr>
        <p:txBody>
          <a:bodyPr>
            <a:normAutofit fontScale="92500" lnSpcReduction="20000"/>
          </a:bodyPr>
          <a:lstStyle/>
          <a:p>
            <a:pPr lvl="0"/>
            <a:r>
              <a:rPr lang="kk-KZ" b="1" dirty="0" smtClean="0">
                <a:solidFill>
                  <a:srgbClr val="FF0000"/>
                </a:solidFill>
                <a:latin typeface="Times New Roman" pitchFamily="18" charset="0"/>
                <a:cs typeface="Times New Roman" pitchFamily="18" charset="0"/>
              </a:rPr>
              <a:t>БАСТАУЫШ СЫНЫП  ӘДІСТЕМЕ БІРЛЕСТІГІ</a:t>
            </a:r>
            <a:r>
              <a:rPr lang="kk-KZ" b="1" dirty="0" smtClean="0"/>
              <a:t>.</a:t>
            </a:r>
            <a:endParaRPr lang="ru-RU" dirty="0" smtClean="0"/>
          </a:p>
          <a:p>
            <a:pPr>
              <a:buNone/>
            </a:pPr>
            <a:endParaRPr lang="ru-RU" dirty="0" smtClean="0"/>
          </a:p>
          <a:p>
            <a:r>
              <a:rPr lang="kk-KZ" dirty="0" smtClean="0"/>
              <a:t>Бастауыш сынып мұғалімдері арасындағы  республикалық </a:t>
            </a:r>
            <a:r>
              <a:rPr lang="kk-KZ" b="1" dirty="0" smtClean="0"/>
              <a:t>«Алтын тұғыр»</a:t>
            </a:r>
            <a:r>
              <a:rPr lang="kk-KZ" dirty="0" smtClean="0"/>
              <a:t> олимпиадасына қатысып,Г.Пайыз жүлделі 3-орынды иеленсе,  Б.Балтаболатова «Алғыс хатпен» марапатталды.</a:t>
            </a:r>
            <a:endParaRPr lang="ru-RU" dirty="0" smtClean="0"/>
          </a:p>
          <a:p>
            <a:r>
              <a:rPr lang="kk-KZ" dirty="0" smtClean="0"/>
              <a:t>Бастауыш сыныптар арасындағы  </a:t>
            </a:r>
            <a:r>
              <a:rPr lang="kk-KZ" b="1" dirty="0" smtClean="0"/>
              <a:t>«Педагогикалық идеялар фестивалі»</a:t>
            </a:r>
            <a:r>
              <a:rPr lang="kk-KZ" dirty="0" smtClean="0"/>
              <a:t> облыстық байқауының аудандық кезеңінен Мусалина Ақерке 2 орынды иеленді.</a:t>
            </a:r>
            <a:endParaRPr lang="ru-RU" dirty="0" smtClean="0"/>
          </a:p>
          <a:p>
            <a:r>
              <a:rPr lang="kk-KZ" dirty="0" smtClean="0"/>
              <a:t>3-4 сыныптар арасындағы  </a:t>
            </a:r>
            <a:r>
              <a:rPr lang="kk-KZ" b="1" dirty="0" smtClean="0"/>
              <a:t>«Алтын сақа»</a:t>
            </a:r>
            <a:r>
              <a:rPr lang="kk-KZ" dirty="0" smtClean="0"/>
              <a:t> математикалық олимпиадасынан 3 сыныптан Б.Орынкулов 1 орын, 4 сынып оқушысы А.Қали 3 орынмен марапатталды.</a:t>
            </a:r>
            <a:endParaRPr lang="ru-RU" dirty="0" smtClean="0"/>
          </a:p>
          <a:p>
            <a:r>
              <a:rPr lang="kk-KZ" dirty="0" smtClean="0"/>
              <a:t>Ғылыми жоба Республикалық </a:t>
            </a:r>
            <a:r>
              <a:rPr lang="kk-KZ" b="1" dirty="0" smtClean="0"/>
              <a:t>«Зерде»</a:t>
            </a:r>
            <a:r>
              <a:rPr lang="kk-KZ" dirty="0" smtClean="0"/>
              <a:t> зерттеу жұмыстарының аудандық кезеңінен А.Мусалинаның дайындауымен 4 сынып оқушысы Д.Қали 2 орынды иеленді.</a:t>
            </a:r>
            <a:endParaRPr lang="ru-RU" dirty="0" smtClean="0"/>
          </a:p>
          <a:p>
            <a:r>
              <a:rPr lang="kk-KZ" b="1" dirty="0" smtClean="0"/>
              <a:t>«Үздік пән мұғалімі»</a:t>
            </a:r>
            <a:r>
              <a:rPr lang="kk-KZ" dirty="0" smtClean="0"/>
              <a:t> сырттай байқауында 3 дәрежелі дипломмен бастауыш сынып мұғалімі  А.Ахатова марапатталды.</a:t>
            </a:r>
            <a:endParaRPr lang="ru-RU" dirty="0" smtClean="0"/>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85728"/>
            <a:ext cx="8258204" cy="6188224"/>
          </a:xfrm>
        </p:spPr>
        <p:txBody>
          <a:bodyPr/>
          <a:lstStyle/>
          <a:p>
            <a:pPr lvl="0"/>
            <a:r>
              <a:rPr lang="kk-KZ" sz="2000" b="1" dirty="0" smtClean="0">
                <a:solidFill>
                  <a:srgbClr val="FF0000"/>
                </a:solidFill>
                <a:latin typeface="Times New Roman" pitchFamily="18" charset="0"/>
                <a:cs typeface="Times New Roman" pitchFamily="18" charset="0"/>
              </a:rPr>
              <a:t>КӨРКЕМ ЕҢБЕК, ТЕХНОЛОГИЯ, БЕЙНЕЛЕУ ПӘНДЕРІ  ӘДІСТЕМЕ БІРЛЕСТІГІ.</a:t>
            </a:r>
            <a:endParaRPr lang="ru-RU" sz="2000" dirty="0" smtClean="0">
              <a:solidFill>
                <a:srgbClr val="FF0000"/>
              </a:solidFill>
              <a:latin typeface="Times New Roman" pitchFamily="18" charset="0"/>
              <a:cs typeface="Times New Roman" pitchFamily="18" charset="0"/>
            </a:endParaRPr>
          </a:p>
          <a:p>
            <a:r>
              <a:rPr lang="kk-KZ" dirty="0" smtClean="0"/>
              <a:t>«Ұлттық өнер - ұрпақ аманаты»  қол өнер байқауынан  ҚББП Түймебаева Гулшат «Алғыс хатпен» марапатталды. «Ұлттық өнер - ұрпақ аманаты» қол өнер байқауынан  </a:t>
            </a:r>
            <a:endParaRPr lang="ru-RU" dirty="0" smtClean="0"/>
          </a:p>
          <a:p>
            <a:r>
              <a:rPr lang="kk-KZ" dirty="0" smtClean="0"/>
              <a:t>6 Ә сынып оқушысы Тұрарбек Сымбат 1 –орынды иеленді. Жетекшісі: Түймебаева Гулшат.</a:t>
            </a:r>
            <a:endParaRPr lang="ru-RU" dirty="0" smtClean="0"/>
          </a:p>
          <a:p>
            <a:r>
              <a:rPr lang="kk-KZ" dirty="0" smtClean="0"/>
              <a:t>,,Тәуелсіздікке тарту" атты көрме байқауы болып өтті.Байқауға мектебіміздің 7 ,,А" сынып оқушысы Пердебай Назерке қатысып, «Тоқыма бұйымдарын дайындау»  шарты бойынша ІІІ дәрежелі дипломмен марапатталды.Пән мұғалімі Жаңабаева Роза әріптесіміз де ,,Алғыс хатпен" марапатталды.</a:t>
            </a:r>
            <a:endParaRPr lang="ru-RU" dirty="0" smtClean="0"/>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85728"/>
            <a:ext cx="8258204" cy="6188224"/>
          </a:xfrm>
        </p:spPr>
        <p:txBody>
          <a:bodyPr>
            <a:normAutofit fontScale="62500" lnSpcReduction="20000"/>
          </a:bodyPr>
          <a:lstStyle/>
          <a:p>
            <a:pPr lvl="0"/>
            <a:r>
              <a:rPr lang="kk-KZ" b="1" dirty="0" smtClean="0">
                <a:solidFill>
                  <a:srgbClr val="FF0000"/>
                </a:solidFill>
              </a:rPr>
              <a:t>ХИМИЯ,БИОЛОГИЯ ПӘНДЕРІ  ӘДІСТЕМЕ БІРЛЕСТІГІ</a:t>
            </a:r>
            <a:r>
              <a:rPr lang="kk-KZ" b="1" dirty="0" smtClean="0"/>
              <a:t>.</a:t>
            </a:r>
            <a:endParaRPr lang="ru-RU" dirty="0" smtClean="0"/>
          </a:p>
          <a:p>
            <a:endParaRPr lang="kk-KZ" dirty="0" smtClean="0"/>
          </a:p>
          <a:p>
            <a:r>
              <a:rPr lang="kk-KZ" dirty="0" smtClean="0"/>
              <a:t>Химия-биология бірлестігінде  Айдарова  Гүльмира  «Өрлеу»  БАҰО  АҚ Түркістан облысы  және Шымкент  қаласы  бойынша  кәсіби даму  институты  филиалы : «Мадақтама» Мемлекетіміздің  рухани әлеуетін  нығайту мен  білім  беру  сапасын арттыру саясатын  жүзеге  асыруда  кәсіби жаңашылдығы,үздіксіз  ізденімпаздылығы және  жоғары нәтижелері  үшін.</a:t>
            </a:r>
            <a:endParaRPr lang="ru-RU" dirty="0" smtClean="0"/>
          </a:p>
          <a:p>
            <a:r>
              <a:rPr lang="kk-KZ" dirty="0" smtClean="0"/>
              <a:t>Ақбота олимпиада </a:t>
            </a:r>
            <a:endParaRPr lang="ru-RU" dirty="0" smtClean="0"/>
          </a:p>
          <a:p>
            <a:r>
              <a:rPr lang="kk-KZ" dirty="0" smtClean="0"/>
              <a:t>Қали Ернар</a:t>
            </a:r>
            <a:endParaRPr lang="ru-RU" dirty="0" smtClean="0"/>
          </a:p>
          <a:p>
            <a:r>
              <a:rPr lang="kk-KZ" dirty="0" smtClean="0"/>
              <a:t>Жолдасбай Айару 3 орын. Республикалық олимпиададан Сапархан Н "Алғыс хат"</a:t>
            </a:r>
            <a:endParaRPr lang="ru-RU" dirty="0" smtClean="0"/>
          </a:p>
          <a:p>
            <a:r>
              <a:rPr lang="kk-KZ" dirty="0" smtClean="0"/>
              <a:t>Мектебімізде  болып өткен «Үздік сынып жетекші»  байқауынан  бас  жүлде.</a:t>
            </a:r>
            <a:endParaRPr lang="ru-RU" dirty="0" smtClean="0"/>
          </a:p>
          <a:p>
            <a:r>
              <a:rPr lang="kk-KZ" dirty="0" smtClean="0"/>
              <a:t>Тасбулатова  Айнұр   Облыстан   ғылыми  жобадан 2орын -Нұрлан Еркеназ</a:t>
            </a:r>
            <a:endParaRPr lang="ru-RU" dirty="0" smtClean="0"/>
          </a:p>
          <a:p>
            <a:r>
              <a:rPr lang="kk-KZ" dirty="0" smtClean="0"/>
              <a:t>Мұғалімдер арасында болған пәндік олимпиададан  «  Алғыс хат»</a:t>
            </a:r>
            <a:endParaRPr lang="ru-RU" dirty="0" smtClean="0"/>
          </a:p>
          <a:p>
            <a:r>
              <a:rPr lang="kk-KZ" dirty="0" smtClean="0"/>
              <a:t>Зерде ғылыми  жұмыстан  7-сынып Әшірбек Мадина «  Алғыс хат»</a:t>
            </a:r>
            <a:endParaRPr lang="ru-RU" dirty="0" smtClean="0"/>
          </a:p>
          <a:p>
            <a:r>
              <a:rPr lang="kk-KZ" dirty="0" smtClean="0"/>
              <a:t>Бижанова  Айнұр  Мұғалімдер  олимпиадасынан  3 орын</a:t>
            </a:r>
            <a:endParaRPr lang="ru-RU" dirty="0" smtClean="0"/>
          </a:p>
          <a:p>
            <a:r>
              <a:rPr lang="kk-KZ" dirty="0" smtClean="0"/>
              <a:t>Сынып жетекші сайысынан 1орын </a:t>
            </a:r>
            <a:endParaRPr lang="ru-RU" dirty="0" smtClean="0"/>
          </a:p>
          <a:p>
            <a:r>
              <a:rPr lang="kk-KZ" dirty="0" smtClean="0"/>
              <a:t>Ақбота олимпиада </a:t>
            </a:r>
            <a:endParaRPr lang="ru-RU" dirty="0" smtClean="0"/>
          </a:p>
          <a:p>
            <a:r>
              <a:rPr lang="kk-KZ" dirty="0" smtClean="0"/>
              <a:t>Қали Ернар</a:t>
            </a:r>
            <a:endParaRPr lang="ru-RU" dirty="0" smtClean="0"/>
          </a:p>
          <a:p>
            <a:r>
              <a:rPr lang="kk-KZ" dirty="0" smtClean="0"/>
              <a:t>Жолдасбай Айару 3 орын</a:t>
            </a:r>
            <a:endParaRPr lang="ru-RU" dirty="0" smtClean="0"/>
          </a:p>
          <a:p>
            <a:r>
              <a:rPr lang="kk-KZ" dirty="0" smtClean="0"/>
              <a:t>Бегжигит Сырым Алғыс хат .Өрлеу оқу орталығынан мадақтама</a:t>
            </a:r>
            <a:endParaRPr lang="ru-RU" dirty="0" smtClean="0"/>
          </a:p>
          <a:p>
            <a:r>
              <a:rPr lang="kk-KZ" dirty="0" smtClean="0"/>
              <a:t>Ауыл олимпиадасынан Сапархан Назым 2-орын,</a:t>
            </a:r>
            <a:endParaRPr lang="ru-RU" dirty="0" smtClean="0"/>
          </a:p>
          <a:p>
            <a:r>
              <a:rPr lang="kk-KZ" dirty="0" smtClean="0"/>
              <a:t>Пердебай Аңсаған  2-орын,  Сейсенбек Нұрай 2-орын </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sz="quarter" idx="1"/>
          </p:nvPr>
        </p:nvSpPr>
        <p:spPr>
          <a:xfrm>
            <a:off x="457200" y="285750"/>
            <a:ext cx="7972425" cy="6188075"/>
          </a:xfrm>
        </p:spPr>
        <p:txBody>
          <a:bodyPr>
            <a:normAutofit fontScale="62500" lnSpcReduction="20000"/>
          </a:bodyPr>
          <a:lstStyle/>
          <a:p>
            <a:pPr lvl="0">
              <a:buNone/>
            </a:pPr>
            <a:r>
              <a:rPr lang="kk-KZ" b="1" dirty="0" smtClean="0"/>
              <a:t>            </a:t>
            </a:r>
            <a:r>
              <a:rPr lang="kk-KZ" b="1" dirty="0" smtClean="0">
                <a:solidFill>
                  <a:srgbClr val="FF0000"/>
                </a:solidFill>
              </a:rPr>
              <a:t>ДЕНЕ ШЫНЫҚТЫРУ  ПӘНІ   ӘДІСТЕМЕ БІРЛЕСТІГІ</a:t>
            </a:r>
            <a:r>
              <a:rPr lang="kk-KZ" b="1" dirty="0" smtClean="0"/>
              <a:t>.</a:t>
            </a:r>
            <a:endParaRPr lang="ru-RU" dirty="0" smtClean="0"/>
          </a:p>
          <a:p>
            <a:pPr>
              <a:buNone/>
            </a:pPr>
            <a:r>
              <a:rPr lang="kk-KZ" dirty="0" smtClean="0"/>
              <a:t> </a:t>
            </a:r>
            <a:endParaRPr lang="ru-RU" dirty="0" smtClean="0"/>
          </a:p>
          <a:p>
            <a:r>
              <a:rPr lang="kk-KZ" b="1" dirty="0" smtClean="0"/>
              <a:t>Ұлттық мектеп лигасы</a:t>
            </a:r>
            <a:endParaRPr lang="ru-RU" dirty="0" smtClean="0"/>
          </a:p>
          <a:p>
            <a:r>
              <a:rPr lang="kk-KZ" dirty="0" smtClean="0"/>
              <a:t>Ұлдар Қыздар </a:t>
            </a:r>
            <a:endParaRPr lang="ru-RU" dirty="0" smtClean="0"/>
          </a:p>
          <a:p>
            <a:r>
              <a:rPr lang="kk-KZ" dirty="0" smtClean="0"/>
              <a:t>9-11 сынып</a:t>
            </a:r>
            <a:endParaRPr lang="ru-RU" dirty="0" smtClean="0"/>
          </a:p>
          <a:p>
            <a:r>
              <a:rPr lang="kk-KZ" dirty="0" smtClean="0"/>
              <a:t> (жеңіл атлетика)</a:t>
            </a:r>
            <a:endParaRPr lang="ru-RU" dirty="0" smtClean="0"/>
          </a:p>
          <a:p>
            <a:r>
              <a:rPr lang="kk-KZ" dirty="0" smtClean="0"/>
              <a:t>Ауданнан 2 орын</a:t>
            </a:r>
            <a:endParaRPr lang="ru-RU" dirty="0" smtClean="0"/>
          </a:p>
          <a:p>
            <a:r>
              <a:rPr lang="kk-KZ" b="1" dirty="0" smtClean="0"/>
              <a:t>Ұлттық мектеп лигасы </a:t>
            </a:r>
            <a:endParaRPr lang="ru-RU" dirty="0" smtClean="0"/>
          </a:p>
          <a:p>
            <a:r>
              <a:rPr lang="kk-KZ" dirty="0" smtClean="0"/>
              <a:t>Қыздар</a:t>
            </a:r>
            <a:endParaRPr lang="ru-RU" dirty="0" smtClean="0"/>
          </a:p>
          <a:p>
            <a:r>
              <a:rPr lang="kk-KZ" dirty="0" smtClean="0"/>
              <a:t>9-11 сынып</a:t>
            </a:r>
            <a:endParaRPr lang="ru-RU" dirty="0" smtClean="0"/>
          </a:p>
          <a:p>
            <a:r>
              <a:rPr lang="kk-KZ" dirty="0" smtClean="0"/>
              <a:t>Кіші футбол</a:t>
            </a:r>
            <a:endParaRPr lang="ru-RU" dirty="0" smtClean="0"/>
          </a:p>
          <a:p>
            <a:r>
              <a:rPr lang="kk-KZ" dirty="0" smtClean="0"/>
              <a:t>Ауданнан 3 орын</a:t>
            </a:r>
            <a:endParaRPr lang="ru-RU" dirty="0" smtClean="0"/>
          </a:p>
          <a:p>
            <a:r>
              <a:rPr lang="kk-KZ" b="1" dirty="0" smtClean="0"/>
              <a:t>Ұлттық мектеп лигасы</a:t>
            </a:r>
            <a:endParaRPr lang="ru-RU" dirty="0" smtClean="0"/>
          </a:p>
          <a:p>
            <a:r>
              <a:rPr lang="kk-KZ" dirty="0" smtClean="0"/>
              <a:t>Қыздар</a:t>
            </a:r>
            <a:endParaRPr lang="ru-RU" dirty="0" smtClean="0"/>
          </a:p>
          <a:p>
            <a:r>
              <a:rPr lang="kk-KZ" dirty="0" smtClean="0"/>
              <a:t>5-6 сынып</a:t>
            </a:r>
            <a:endParaRPr lang="ru-RU" dirty="0" smtClean="0"/>
          </a:p>
          <a:p>
            <a:r>
              <a:rPr lang="kk-KZ" dirty="0" smtClean="0"/>
              <a:t>Волейбол</a:t>
            </a:r>
            <a:endParaRPr lang="ru-RU" dirty="0" smtClean="0"/>
          </a:p>
          <a:p>
            <a:r>
              <a:rPr lang="kk-KZ" dirty="0" smtClean="0"/>
              <a:t>Ауданнан 1 орын</a:t>
            </a:r>
            <a:endParaRPr lang="ru-RU" dirty="0" smtClean="0"/>
          </a:p>
          <a:p>
            <a:r>
              <a:rPr lang="kk-KZ" b="1" dirty="0" smtClean="0"/>
              <a:t>Ұлттық мектеп лигасы</a:t>
            </a:r>
            <a:endParaRPr lang="ru-RU" dirty="0" smtClean="0"/>
          </a:p>
          <a:p>
            <a:r>
              <a:rPr lang="kk-KZ" dirty="0" smtClean="0"/>
              <a:t>Қыздар</a:t>
            </a:r>
            <a:endParaRPr lang="ru-RU" dirty="0" smtClean="0"/>
          </a:p>
          <a:p>
            <a:r>
              <a:rPr lang="kk-KZ" dirty="0" smtClean="0"/>
              <a:t>7-8 сынып</a:t>
            </a:r>
            <a:endParaRPr lang="ru-RU" dirty="0" smtClean="0"/>
          </a:p>
          <a:p>
            <a:r>
              <a:rPr lang="kk-KZ" dirty="0" smtClean="0"/>
              <a:t>Үлкен футбол</a:t>
            </a:r>
            <a:endParaRPr lang="ru-RU" dirty="0" smtClean="0"/>
          </a:p>
          <a:p>
            <a:r>
              <a:rPr lang="kk-KZ" dirty="0" smtClean="0"/>
              <a:t>Ауданнан 3 орын</a:t>
            </a:r>
            <a:endParaRPr lang="ru-RU" dirty="0" smtClean="0"/>
          </a:p>
          <a:p>
            <a:r>
              <a:rPr lang="en-US" dirty="0" smtClean="0"/>
              <a:t>https://www.facebook.com/share/p/ECnX3AuWgRjduBsq/?mibextid=WwoeoW</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368280"/>
          </a:xfrm>
        </p:spPr>
        <p:txBody>
          <a:bodyPr>
            <a:normAutofit fontScale="90000"/>
          </a:bodyPr>
          <a:lstStyle/>
          <a:p>
            <a:r>
              <a:rPr lang="kk-KZ" sz="2800" dirty="0" smtClean="0">
                <a:solidFill>
                  <a:srgbClr val="FF0000"/>
                </a:solidFill>
                <a:latin typeface="Times New Roman" pitchFamily="18" charset="0"/>
                <a:cs typeface="Times New Roman" pitchFamily="18" charset="0"/>
              </a:rPr>
              <a:t>Бейін алды және бейіндік оқыту бойынша </a:t>
            </a:r>
            <a:endParaRPr lang="ru-RU" sz="2800" dirty="0">
              <a:solidFill>
                <a:srgbClr val="FF0000"/>
              </a:solidFill>
              <a:latin typeface="Times New Roman" pitchFamily="18" charset="0"/>
              <a:cs typeface="Times New Roman" pitchFamily="18" charset="0"/>
            </a:endParaRPr>
          </a:p>
        </p:txBody>
      </p:sp>
      <p:sp>
        <p:nvSpPr>
          <p:cNvPr id="3" name="Содержимое 2"/>
          <p:cNvSpPr>
            <a:spLocks noGrp="1"/>
          </p:cNvSpPr>
          <p:nvPr>
            <p:ph sz="quarter" idx="1"/>
          </p:nvPr>
        </p:nvSpPr>
        <p:spPr>
          <a:xfrm>
            <a:off x="357158" y="714356"/>
            <a:ext cx="8286808" cy="5759596"/>
          </a:xfrm>
        </p:spPr>
        <p:txBody>
          <a:bodyPr>
            <a:normAutofit/>
          </a:bodyPr>
          <a:lstStyle/>
          <a:p>
            <a:r>
              <a:rPr lang="kk-KZ" sz="2000" dirty="0" smtClean="0">
                <a:latin typeface="Times New Roman" pitchFamily="18" charset="0"/>
                <a:cs typeface="Times New Roman" pitchFamily="18" charset="0"/>
              </a:rPr>
              <a:t>8-9 сыныптардан оқушылардың қызығушылығы мен бейімділігін диагностикалау мақсатында қазанның 19-ы күні кәсіптік бағдар педагогімен бірлесе отырып сауалнама алынды.Нәтижесінде оқушылардың мамандық туарлы ойлар қалыптасқан.Өз пікірін, ойларын жеткізе алады.</a:t>
            </a:r>
          </a:p>
          <a:p>
            <a:r>
              <a:rPr lang="kk-KZ" sz="2000" dirty="0" smtClean="0">
                <a:latin typeface="Times New Roman" pitchFamily="18" charset="0"/>
                <a:cs typeface="Times New Roman" pitchFamily="18" charset="0"/>
              </a:rPr>
              <a:t>28.10.2023 жылы күні 1 сынып оқушыларына “Кім болам?” тақырыбында түрлі мамандық иелері бар суреттерді оқушыларға бере отырып, болашақта мамандық таңдауына ықпал ету, маман таңдауға бағыт-бағдар беру.</a:t>
            </a:r>
          </a:p>
          <a:p>
            <a:r>
              <a:rPr lang="kk-KZ" sz="2000" dirty="0" smtClean="0">
                <a:latin typeface="Times New Roman" pitchFamily="18" charset="0"/>
                <a:cs typeface="Times New Roman" pitchFamily="18" charset="0"/>
              </a:rPr>
              <a:t>02.11.2023 ж күні “Инновация және стратегиялық жоспарлау” кафедрасының ұйымдастыруымен зум платформасында “Өскенде кім боласың?” тақырыбында кәсіби сұхбатқа 10-11 сынып оқушыларын қатыстырдым.</a:t>
            </a:r>
          </a:p>
          <a:p>
            <a:r>
              <a:rPr lang="kk-KZ" sz="2000" dirty="0" smtClean="0">
                <a:latin typeface="Times New Roman" pitchFamily="18" charset="0"/>
                <a:cs typeface="Times New Roman" pitchFamily="18" charset="0"/>
              </a:rPr>
              <a:t>14.12.2023 жылы күні 2,3 сыныптардан “</a:t>
            </a:r>
            <a:r>
              <a:rPr lang="kk-KZ" sz="2000" i="1" dirty="0" smtClean="0">
                <a:latin typeface="Times New Roman" pitchFamily="18" charset="0"/>
                <a:cs typeface="Times New Roman" pitchFamily="18" charset="0"/>
              </a:rPr>
              <a:t>Жеке  тұлғаның өзін-өзі тануы” сауалнама алынды.Нәтижесі шығарылды</a:t>
            </a:r>
            <a:r>
              <a:rPr lang="kk-KZ" sz="2000" b="1" i="1" dirty="0" smtClean="0">
                <a:latin typeface="Times New Roman" pitchFamily="18" charset="0"/>
                <a:cs typeface="Times New Roman" pitchFamily="18" charset="0"/>
              </a:rPr>
              <a:t>.</a:t>
            </a:r>
            <a:endParaRPr lang="ru-RU" sz="2000" dirty="0" smtClean="0">
              <a:latin typeface="Times New Roman" pitchFamily="18" charset="0"/>
              <a:cs typeface="Times New Roman" pitchFamily="18" charset="0"/>
            </a:endParaRP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214290"/>
            <a:ext cx="7972452" cy="6259662"/>
          </a:xfrm>
        </p:spPr>
        <p:txBody>
          <a:bodyPr>
            <a:normAutofit fontScale="92500" lnSpcReduction="20000"/>
          </a:bodyPr>
          <a:lstStyle/>
          <a:p>
            <a:r>
              <a:rPr lang="kk-KZ" dirty="0" smtClean="0"/>
              <a:t>2023-2024 оқу жылына бейіндік оқыту бойынша жоспар жасалынды. Мектеп әкімшілігі тарапына бөлінген қызметтер бойынша :</a:t>
            </a:r>
            <a:endParaRPr lang="ru-RU" dirty="0" smtClean="0"/>
          </a:p>
          <a:p>
            <a:r>
              <a:rPr lang="kk-KZ" dirty="0" smtClean="0"/>
              <a:t>- әдістемелік жұмыс;</a:t>
            </a:r>
            <a:endParaRPr lang="ru-RU" dirty="0" smtClean="0"/>
          </a:p>
          <a:p>
            <a:r>
              <a:rPr lang="kk-KZ" dirty="0" smtClean="0"/>
              <a:t>-ББЖМ;</a:t>
            </a:r>
            <a:endParaRPr lang="ru-RU" dirty="0" smtClean="0"/>
          </a:p>
          <a:p>
            <a:r>
              <a:rPr lang="kk-KZ" dirty="0" smtClean="0"/>
              <a:t>- PISA халықаралық зертеуіне дайындық;</a:t>
            </a:r>
            <a:endParaRPr lang="ru-RU" dirty="0" smtClean="0"/>
          </a:p>
          <a:p>
            <a:r>
              <a:rPr lang="kk-KZ" dirty="0" smtClean="0"/>
              <a:t>- пән олимпиадалары мен түрлі деңгейлі байқаулар мен олимпиадаларға дайындық бойынша жылдық жоспарлары құрылып, бекітілді.</a:t>
            </a:r>
            <a:endParaRPr lang="ru-RU" dirty="0" smtClean="0"/>
          </a:p>
          <a:p>
            <a:r>
              <a:rPr lang="kk-KZ" dirty="0" smtClean="0"/>
              <a:t>Мектептің даму стратегиялық жоспары, мектепішілік бақылау жоспары, мектептің өндірістік жоспарын дайындадым.</a:t>
            </a:r>
            <a:endParaRPr lang="ru-RU" dirty="0" smtClean="0"/>
          </a:p>
          <a:p>
            <a:r>
              <a:rPr lang="kk-KZ" dirty="0" smtClean="0"/>
              <a:t>Әдістемелік жұмыстар бойынша педагогикалық кеңестің шешіміне сәйкес биылғы оқу жылында 9 пән бірлестігі құрылды. Әдістеме бірлестік жетекшілердің жылдық жоспары, дарынды және мотивациясы төмен оқушылармен жұмыс, үйірме жұмыстары, олимпиадаға дайындық жоспары, ғылыми жұмыстар, шығармашылық топ құру т.с.с. жоспарлары бекітілді.Жұмыстар атқаруда.</a:t>
            </a:r>
            <a:endParaRPr lang="ru-RU"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11156"/>
          </a:xfrm>
        </p:spPr>
        <p:txBody>
          <a:bodyPr>
            <a:normAutofit fontScale="90000"/>
          </a:bodyPr>
          <a:lstStyle/>
          <a:p>
            <a:pPr algn="ctr"/>
            <a:r>
              <a:rPr lang="kk-KZ" b="1" dirty="0" smtClean="0">
                <a:latin typeface="Times New Roman" pitchFamily="18" charset="0"/>
                <a:cs typeface="Times New Roman" pitchFamily="18" charset="0"/>
              </a:rPr>
              <a:t>ББЖМ –ға дайындық барысы</a:t>
            </a:r>
            <a:endParaRPr lang="ru-RU" b="1" dirty="0">
              <a:latin typeface="Times New Roman" pitchFamily="18" charset="0"/>
              <a:cs typeface="Times New Roman" pitchFamily="18" charset="0"/>
            </a:endParaRPr>
          </a:p>
        </p:txBody>
      </p:sp>
      <p:sp>
        <p:nvSpPr>
          <p:cNvPr id="3" name="Содержимое 2"/>
          <p:cNvSpPr>
            <a:spLocks noGrp="1"/>
          </p:cNvSpPr>
          <p:nvPr>
            <p:ph sz="quarter" idx="1"/>
          </p:nvPr>
        </p:nvSpPr>
        <p:spPr>
          <a:xfrm>
            <a:off x="428596" y="857232"/>
            <a:ext cx="8215370" cy="2786082"/>
          </a:xfrm>
        </p:spPr>
        <p:txBody>
          <a:bodyPr>
            <a:normAutofit lnSpcReduction="10000"/>
          </a:bodyPr>
          <a:lstStyle/>
          <a:p>
            <a:r>
              <a:rPr lang="kk-KZ" sz="1600" dirty="0" smtClean="0">
                <a:latin typeface="Times New Roman" pitchFamily="18" charset="0"/>
                <a:cs typeface="Times New Roman" pitchFamily="18" charset="0"/>
              </a:rPr>
              <a:t>9 сынып оқушылар саны 40-оқушы. Қосымша кестесі жасалынып, мектеп директоры тарапынан бекітілген.</a:t>
            </a:r>
          </a:p>
          <a:p>
            <a:r>
              <a:rPr lang="ru-RU" sz="1600" dirty="0" smtClean="0">
                <a:latin typeface="Times New Roman" pitchFamily="18" charset="0"/>
                <a:cs typeface="Times New Roman" pitchFamily="18" charset="0"/>
              </a:rPr>
              <a:t>4,9 </a:t>
            </a:r>
            <a:r>
              <a:rPr lang="ru-RU" sz="1600" dirty="0" err="1" smtClean="0">
                <a:latin typeface="Times New Roman" pitchFamily="18" charset="0"/>
                <a:cs typeface="Times New Roman" pitchFamily="18" charset="0"/>
              </a:rPr>
              <a:t>сыныптарға психологтар</a:t>
            </a:r>
            <a:r>
              <a:rPr lang="ru-RU" sz="1600" dirty="0" smtClean="0">
                <a:latin typeface="Times New Roman" pitchFamily="18" charset="0"/>
                <a:cs typeface="Times New Roman" pitchFamily="18" charset="0"/>
              </a:rPr>
              <a:t> стресс </a:t>
            </a:r>
            <a:r>
              <a:rPr lang="ru-RU" sz="1600" dirty="0" err="1" smtClean="0">
                <a:latin typeface="Times New Roman" pitchFamily="18" charset="0"/>
                <a:cs typeface="Times New Roman" pitchFamily="18" charset="0"/>
              </a:rPr>
              <a:t>және қобалжу деңгейін төмендету бойынша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психологиялық кеңес </a:t>
            </a:r>
            <a:r>
              <a:rPr lang="ru-RU" sz="1600" dirty="0" smtClean="0">
                <a:latin typeface="Times New Roman" pitchFamily="18" charset="0"/>
                <a:cs typeface="Times New Roman" pitchFamily="18" charset="0"/>
              </a:rPr>
              <a:t>берілді.</a:t>
            </a:r>
            <a:r>
              <a:rPr lang="ru-RU" sz="1600" dirty="0" err="1" smtClean="0">
                <a:latin typeface="Times New Roman" pitchFamily="18" charset="0"/>
                <a:cs typeface="Times New Roman" pitchFamily="18" charset="0"/>
              </a:rPr>
              <a:t>Түзету-дамыту жұмыстары жүргізілді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Ата-наға </a:t>
            </a:r>
            <a:r>
              <a:rPr lang="ru-RU" sz="1600" dirty="0" smtClean="0">
                <a:latin typeface="Times New Roman" pitchFamily="18" charset="0"/>
                <a:cs typeface="Times New Roman" pitchFamily="18" charset="0"/>
              </a:rPr>
              <a:t>ББЖМ </a:t>
            </a:r>
            <a:r>
              <a:rPr lang="ru-RU" sz="1600" dirty="0" err="1" smtClean="0">
                <a:latin typeface="Times New Roman" pitchFamily="18" charset="0"/>
                <a:cs typeface="Times New Roman" pitchFamily="18" charset="0"/>
              </a:rPr>
              <a:t>бойынша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психологиялық кеңестер берілді</a:t>
            </a:r>
            <a:r>
              <a:rPr lang="ru-RU" sz="1600" dirty="0" smtClean="0">
                <a:latin typeface="Times New Roman" pitchFamily="18" charset="0"/>
                <a:cs typeface="Times New Roman" pitchFamily="18" charset="0"/>
              </a:rPr>
              <a:t>. ББЖМ </a:t>
            </a:r>
            <a:r>
              <a:rPr lang="ru-RU" sz="1600" dirty="0" err="1" smtClean="0">
                <a:latin typeface="Times New Roman" pitchFamily="18" charset="0"/>
                <a:cs typeface="Times New Roman" pitchFamily="18" charset="0"/>
              </a:rPr>
              <a:t>дайындық жұмыстары жүргізілуде</a:t>
            </a:r>
            <a:r>
              <a:rPr lang="ru-RU" sz="1600" dirty="0" smtClean="0">
                <a:latin typeface="Times New Roman" pitchFamily="18" charset="0"/>
                <a:cs typeface="Times New Roman" pitchFamily="18" charset="0"/>
              </a:rPr>
              <a:t>.</a:t>
            </a:r>
            <a:r>
              <a:rPr lang="ru-RU" sz="1600" dirty="0" err="1" smtClean="0">
                <a:latin typeface="Times New Roman" pitchFamily="18" charset="0"/>
                <a:cs typeface="Times New Roman" pitchFamily="18" charset="0"/>
              </a:rPr>
              <a:t>Қосымша сабақтар кестесі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түзілген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бекітілген.Кесте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бойынша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пәні мұғалімдері қосымша сабақтар өтуде</a:t>
            </a:r>
            <a:r>
              <a:rPr lang="ru-RU" sz="1600" dirty="0" smtClean="0">
                <a:latin typeface="Times New Roman" pitchFamily="18" charset="0"/>
                <a:cs typeface="Times New Roman" pitchFamily="18" charset="0"/>
              </a:rPr>
              <a:t>.</a:t>
            </a:r>
            <a:r>
              <a:rPr lang="ru-RU" sz="1600" dirty="0" err="1" smtClean="0">
                <a:latin typeface="Times New Roman" pitchFamily="18" charset="0"/>
                <a:cs typeface="Times New Roman" pitchFamily="18" charset="0"/>
              </a:rPr>
              <a:t>Әр жұма сайын</a:t>
            </a:r>
            <a:r>
              <a:rPr lang="ru-RU" sz="1600" dirty="0" smtClean="0">
                <a:latin typeface="Times New Roman" pitchFamily="18" charset="0"/>
                <a:cs typeface="Times New Roman" pitchFamily="18" charset="0"/>
              </a:rPr>
              <a:t> тест </a:t>
            </a:r>
            <a:r>
              <a:rPr lang="ru-RU" sz="1600" dirty="0" err="1" smtClean="0">
                <a:latin typeface="Times New Roman" pitchFamily="18" charset="0"/>
                <a:cs typeface="Times New Roman" pitchFamily="18" charset="0"/>
              </a:rPr>
              <a:t>жұмысы алынып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нәтижесі сынып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жиналыстарында</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қаралуда</a:t>
            </a:r>
            <a:r>
              <a:rPr lang="ru-RU" sz="1600" dirty="0" smtClean="0">
                <a:latin typeface="Times New Roman" pitchFamily="18" charset="0"/>
                <a:cs typeface="Times New Roman" pitchFamily="18" charset="0"/>
              </a:rPr>
              <a:t>. 06.12.2023 </a:t>
            </a:r>
            <a:r>
              <a:rPr lang="ru-RU" sz="1600" dirty="0" err="1" smtClean="0">
                <a:latin typeface="Times New Roman" pitchFamily="18" charset="0"/>
                <a:cs typeface="Times New Roman" pitchFamily="18" charset="0"/>
              </a:rPr>
              <a:t>жылы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күні </a:t>
            </a:r>
            <a:r>
              <a:rPr lang="ru-RU" sz="1600" dirty="0" smtClean="0">
                <a:latin typeface="Times New Roman" pitchFamily="18" charset="0"/>
                <a:cs typeface="Times New Roman" pitchFamily="18" charset="0"/>
              </a:rPr>
              <a:t>9 </a:t>
            </a:r>
            <a:r>
              <a:rPr lang="ru-RU" sz="1600" dirty="0" err="1" smtClean="0">
                <a:latin typeface="Times New Roman" pitchFamily="18" charset="0"/>
                <a:cs typeface="Times New Roman" pitchFamily="18" charset="0"/>
              </a:rPr>
              <a:t>сынып</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ата-аналарымен</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жиналыс</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болды</a:t>
            </a:r>
            <a:r>
              <a:rPr lang="ru-RU" sz="1600" dirty="0" smtClean="0">
                <a:latin typeface="Times New Roman" pitchFamily="18" charset="0"/>
                <a:cs typeface="Times New Roman" pitchFamily="18" charset="0"/>
              </a:rPr>
              <a:t>. 01.12.2023 </a:t>
            </a:r>
            <a:r>
              <a:rPr lang="ru-RU" sz="1600" dirty="0" err="1" smtClean="0">
                <a:latin typeface="Times New Roman" pitchFamily="18" charset="0"/>
                <a:cs typeface="Times New Roman" pitchFamily="18" charset="0"/>
              </a:rPr>
              <a:t>жылы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күнгі </a:t>
            </a:r>
            <a:r>
              <a:rPr lang="ru-RU" sz="1600" dirty="0" smtClean="0">
                <a:latin typeface="Times New Roman" pitchFamily="18" charset="0"/>
                <a:cs typeface="Times New Roman" pitchFamily="18" charset="0"/>
              </a:rPr>
              <a:t>тест </a:t>
            </a:r>
            <a:r>
              <a:rPr lang="ru-RU" sz="1600" dirty="0" err="1" smtClean="0">
                <a:latin typeface="Times New Roman" pitchFamily="18" charset="0"/>
                <a:cs typeface="Times New Roman" pitchFamily="18" charset="0"/>
              </a:rPr>
              <a:t>нәтежесі талқыланды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Балалардың оқу үлгерімін жіті</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қадағалауын, психологиялық қолдау білдіруіне</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шақырды.</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Жалпы</a:t>
            </a:r>
            <a:r>
              <a:rPr lang="ru-RU" sz="1600" dirty="0" smtClean="0">
                <a:latin typeface="Times New Roman" pitchFamily="18" charset="0"/>
                <a:cs typeface="Times New Roman" pitchFamily="18" charset="0"/>
              </a:rPr>
              <a:t> балл-56,2</a:t>
            </a:r>
            <a:endParaRPr lang="ru-RU" sz="1600" dirty="0">
              <a:latin typeface="Times New Roman" pitchFamily="18" charset="0"/>
              <a:cs typeface="Times New Roman" pitchFamily="18" charset="0"/>
            </a:endParaRPr>
          </a:p>
        </p:txBody>
      </p:sp>
      <p:graphicFrame>
        <p:nvGraphicFramePr>
          <p:cNvPr id="4" name="Диаграмма 3"/>
          <p:cNvGraphicFramePr/>
          <p:nvPr/>
        </p:nvGraphicFramePr>
        <p:xfrm>
          <a:off x="1643042" y="3500438"/>
          <a:ext cx="5667375" cy="311943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368280"/>
          </a:xfrm>
        </p:spPr>
        <p:txBody>
          <a:bodyPr>
            <a:normAutofit fontScale="90000"/>
          </a:bodyPr>
          <a:lstStyle/>
          <a:p>
            <a:pPr algn="ctr"/>
            <a:r>
              <a:rPr lang="kk-KZ" sz="2800" b="1" dirty="0" smtClean="0">
                <a:solidFill>
                  <a:schemeClr val="accent2">
                    <a:lumMod val="50000"/>
                  </a:schemeClr>
                </a:solidFill>
                <a:latin typeface="Times New Roman" pitchFamily="18" charset="0"/>
                <a:cs typeface="Times New Roman" pitchFamily="18" charset="0"/>
              </a:rPr>
              <a:t>Пән апталықтары </a:t>
            </a:r>
            <a:endParaRPr lang="ru-RU" sz="2800" b="1" dirty="0">
              <a:solidFill>
                <a:schemeClr val="accent2">
                  <a:lumMod val="50000"/>
                </a:schemeClr>
              </a:solidFill>
              <a:latin typeface="Times New Roman" pitchFamily="18" charset="0"/>
              <a:cs typeface="Times New Roman" pitchFamily="18" charset="0"/>
            </a:endParaRPr>
          </a:p>
        </p:txBody>
      </p:sp>
      <p:sp>
        <p:nvSpPr>
          <p:cNvPr id="3" name="Содержимое 2"/>
          <p:cNvSpPr>
            <a:spLocks noGrp="1"/>
          </p:cNvSpPr>
          <p:nvPr>
            <p:ph sz="quarter" idx="1"/>
          </p:nvPr>
        </p:nvSpPr>
        <p:spPr>
          <a:xfrm>
            <a:off x="142844" y="642918"/>
            <a:ext cx="8572560" cy="6072230"/>
          </a:xfrm>
        </p:spPr>
        <p:txBody>
          <a:bodyPr>
            <a:noAutofit/>
          </a:bodyPr>
          <a:lstStyle/>
          <a:p>
            <a:r>
              <a:rPr lang="kk-KZ" sz="1400" b="1" dirty="0" smtClean="0">
                <a:latin typeface="Times New Roman" pitchFamily="18" charset="0"/>
                <a:cs typeface="Times New Roman" pitchFamily="18" charset="0"/>
              </a:rPr>
              <a:t>Аудандық білім бөлімінің жіберген кестесіне сай пән апталықтар кестесі бекітіліп, мұғалімдер бөлмесінде ілінген. 2023 жылғы 21 қыркүйектегі  №185 бұйрығына  1- қосымшаға  сәйкес   мектепте 1-жарты жылдықта 11 пән апталығы болды. Өтілген пән апталықтарына анықтама жазылып, кері байланыстар жасалды.Мектептің фейзбук әлеуметтік желісіне жарияланып отырдым.Тілдер апталығында өткізілген іс-шаралардың сілтемелері:</a:t>
            </a:r>
            <a:endParaRPr lang="ru-RU" sz="1400" b="1" dirty="0" smtClean="0">
              <a:latin typeface="Times New Roman" pitchFamily="18" charset="0"/>
              <a:cs typeface="Times New Roman" pitchFamily="18" charset="0"/>
            </a:endParaRPr>
          </a:p>
          <a:p>
            <a:r>
              <a:rPr lang="kk-KZ" sz="1600" b="1" i="1" dirty="0" smtClean="0">
                <a:latin typeface="Times New Roman" pitchFamily="18" charset="0"/>
                <a:cs typeface="Times New Roman" pitchFamily="18" charset="0"/>
              </a:rPr>
              <a:t>Тілдер апаталығы:</a:t>
            </a:r>
            <a:endParaRPr lang="ru-RU" sz="1600" b="1" dirty="0" smtClean="0">
              <a:latin typeface="Times New Roman" pitchFamily="18" charset="0"/>
              <a:cs typeface="Times New Roman" pitchFamily="18" charset="0"/>
            </a:endParaRPr>
          </a:p>
          <a:p>
            <a:r>
              <a:rPr lang="kk-KZ" sz="1050" b="1" dirty="0" smtClean="0">
                <a:latin typeface="Times New Roman" pitchFamily="18" charset="0"/>
                <a:cs typeface="Times New Roman" pitchFamily="18" charset="0"/>
              </a:rPr>
              <a:t>https://m.facebook.com/story.php?story_fbid=pfbid06RJyKmLM95dZxyZjYujhtwKjqfg8WyLeYTpZsJ8BsmiA2PMHFXYDnNhayyjKMWjGl&amp;id=100017008458688&amp;sfnsn=mo&amp;mibextid=VhDh1V</a:t>
            </a:r>
            <a:endParaRPr lang="ru-RU" sz="1050" b="1" dirty="0" smtClean="0">
              <a:latin typeface="Times New Roman" pitchFamily="18" charset="0"/>
              <a:cs typeface="Times New Roman" pitchFamily="18" charset="0"/>
            </a:endParaRPr>
          </a:p>
          <a:p>
            <a:r>
              <a:rPr lang="kk-KZ" sz="1050" b="1" u="sng" dirty="0" smtClean="0">
                <a:latin typeface="Times New Roman" pitchFamily="18" charset="0"/>
                <a:cs typeface="Times New Roman" pitchFamily="18" charset="0"/>
                <a:hlinkClick r:id="rId2"/>
              </a:rPr>
              <a:t>https://m.facebook.com/story.php?story_fbid=pfbid02cdoitvs8T91eGs72X9fZHEWR28XPPHb42GtDJL8zkVAvrfQ4wMYeHs8p2SoGFd6ul&amp;id=100017008458688&amp;sfnsn=mo&amp;mibextid=VhDh1V</a:t>
            </a:r>
            <a:endParaRPr lang="ru-RU" sz="1050" b="1" dirty="0" smtClean="0">
              <a:latin typeface="Times New Roman" pitchFamily="18" charset="0"/>
              <a:cs typeface="Times New Roman" pitchFamily="18" charset="0"/>
            </a:endParaRPr>
          </a:p>
          <a:p>
            <a:r>
              <a:rPr lang="kk-KZ" sz="1050" b="1" u="sng" dirty="0" smtClean="0">
                <a:latin typeface="Times New Roman" pitchFamily="18" charset="0"/>
                <a:cs typeface="Times New Roman" pitchFamily="18" charset="0"/>
                <a:hlinkClick r:id="rId3"/>
              </a:rPr>
              <a:t>https://m.facebook.com/story.php?story_fbid=pfbid02a5psm5ZQfubobz3Nczd7XiCfovjBTe1miaJHnk7VDmPy52n3sbkKETbksZQsHKZKl&amp;id=100017008458688&amp;sfnsn=mo&amp;mibextid=VhDh1V</a:t>
            </a:r>
            <a:endParaRPr lang="ru-RU" sz="1050" b="1" dirty="0" smtClean="0">
              <a:latin typeface="Times New Roman" pitchFamily="18" charset="0"/>
              <a:cs typeface="Times New Roman" pitchFamily="18" charset="0"/>
            </a:endParaRPr>
          </a:p>
          <a:p>
            <a:r>
              <a:rPr lang="kk-KZ" sz="1050" b="1" dirty="0" smtClean="0">
                <a:latin typeface="Times New Roman" pitchFamily="18" charset="0"/>
                <a:cs typeface="Times New Roman" pitchFamily="18" charset="0"/>
              </a:rPr>
              <a:t>https://m.facebook.com/story.php?story_fbid=pfbid02xwxsiqfc2P6ZUzMuSaAiF1xpQjmqQcfALeHb6LNx7QAUdGEDj8hQEvG4jbVjUp1Xl&amp;id=100017008458688&amp;sfnsn=mo&amp;mibextid=RUbZ1f</a:t>
            </a:r>
            <a:endParaRPr lang="ru-RU" sz="1050" b="1" dirty="0" smtClean="0">
              <a:latin typeface="Times New Roman" pitchFamily="18" charset="0"/>
              <a:cs typeface="Times New Roman" pitchFamily="18" charset="0"/>
            </a:endParaRPr>
          </a:p>
          <a:p>
            <a:r>
              <a:rPr lang="ru-RU" sz="1400" b="1" i="1" dirty="0" smtClean="0">
                <a:latin typeface="Times New Roman" pitchFamily="18" charset="0"/>
                <a:cs typeface="Times New Roman" pitchFamily="18" charset="0"/>
              </a:rPr>
              <a:t> </a:t>
            </a:r>
            <a:r>
              <a:rPr lang="kk-KZ" sz="1050" b="1" dirty="0" smtClean="0">
                <a:latin typeface="Times New Roman" pitchFamily="18" charset="0"/>
                <a:cs typeface="Times New Roman" pitchFamily="18" charset="0"/>
              </a:rPr>
              <a:t>ttps://m.facebook.com/story.php?story_fbid=pfbid0eJEy83kgzVtdSvYDabw9L2ac8ooXrTaCWYJxta8nNsoJYGzMti4xSS9UdQwJhuVCl&amp;id=100017008458688&amp;sfnsn=mo&amp;mibextid=VhDh1V</a:t>
            </a:r>
            <a:endParaRPr lang="ru-RU" sz="1050" b="1" dirty="0" smtClean="0">
              <a:latin typeface="Times New Roman" pitchFamily="18" charset="0"/>
              <a:cs typeface="Times New Roman" pitchFamily="18" charset="0"/>
            </a:endParaRPr>
          </a:p>
          <a:p>
            <a:r>
              <a:rPr lang="kk-KZ" sz="1050" b="1" u="sng" dirty="0" smtClean="0">
                <a:latin typeface="Times New Roman" pitchFamily="18" charset="0"/>
                <a:cs typeface="Times New Roman" pitchFamily="18" charset="0"/>
                <a:hlinkClick r:id="rId4"/>
              </a:rPr>
              <a:t>https://m.facebook.com/story.php?story_fbid=pfbid02FuWqeQTxuZifkpcfP13dNPWALNobG8ZTFzzsVBHNFxss8UFnrw1emi2o4eGUadphl&amp;id=100017008458688&amp;sfnsn=mo&amp;mibextid=VhDh1V</a:t>
            </a:r>
            <a:endParaRPr lang="ru-RU" sz="1050" b="1" dirty="0" smtClean="0">
              <a:latin typeface="Times New Roman" pitchFamily="18" charset="0"/>
              <a:cs typeface="Times New Roman" pitchFamily="18" charset="0"/>
            </a:endParaRPr>
          </a:p>
          <a:p>
            <a:r>
              <a:rPr lang="kk-KZ" sz="1050" b="1" dirty="0" smtClean="0">
                <a:latin typeface="Times New Roman" pitchFamily="18" charset="0"/>
                <a:cs typeface="Times New Roman" pitchFamily="18" charset="0"/>
              </a:rPr>
              <a:t>https://m.facebook.com/story.php?story_fbid=pfbid02FuWqeQTxuZifkpcfP13dNPWALNobG8ZTFzzsVBHNFxss8UFnrw1emi2o4eGUadphl&amp;id=100017008458688&amp;sfnsn=mo&amp;mibextid=VhDh1V</a:t>
            </a:r>
            <a:endParaRPr lang="ru-RU" sz="1050" b="1" dirty="0" smtClean="0">
              <a:latin typeface="Times New Roman" pitchFamily="18" charset="0"/>
              <a:cs typeface="Times New Roman" pitchFamily="18" charset="0"/>
            </a:endParaRPr>
          </a:p>
          <a:p>
            <a:r>
              <a:rPr lang="kk-KZ" sz="1400" b="1" i="1" dirty="0" smtClean="0">
                <a:latin typeface="Times New Roman" pitchFamily="18" charset="0"/>
                <a:cs typeface="Times New Roman" pitchFamily="18" charset="0"/>
              </a:rPr>
              <a:t>Жас мамандар апталығы:</a:t>
            </a:r>
            <a:endParaRPr lang="ru-RU" sz="1400" b="1" dirty="0" smtClean="0">
              <a:latin typeface="Times New Roman" pitchFamily="18" charset="0"/>
              <a:cs typeface="Times New Roman" pitchFamily="18" charset="0"/>
            </a:endParaRPr>
          </a:p>
          <a:p>
            <a:r>
              <a:rPr lang="kk-KZ" sz="1050" b="1" i="1" u="sng" dirty="0" smtClean="0">
                <a:latin typeface="Times New Roman" pitchFamily="18" charset="0"/>
                <a:cs typeface="Times New Roman" pitchFamily="18" charset="0"/>
                <a:hlinkClick r:id="rId5"/>
              </a:rPr>
              <a:t>https://m.facebook.com/story.php?story_fbid=pfbid0xFgDNvRM35tbRFEpETFt4hUwLso5WfdxKPxGJEkgqtKzJU33E2dJDr1PjjFi3tX5l&amp;id=100017008458688&amp;sfnsn=mo&amp;mibextid=VhDh1V</a:t>
            </a:r>
            <a:endParaRPr lang="ru-RU" sz="1050" b="1" dirty="0" smtClean="0">
              <a:latin typeface="Times New Roman" pitchFamily="18" charset="0"/>
              <a:cs typeface="Times New Roman" pitchFamily="18" charset="0"/>
            </a:endParaRPr>
          </a:p>
          <a:p>
            <a:r>
              <a:rPr lang="kk-KZ" sz="1050" b="1" i="1" u="sng" dirty="0" smtClean="0">
                <a:latin typeface="Times New Roman" pitchFamily="18" charset="0"/>
                <a:cs typeface="Times New Roman" pitchFamily="18" charset="0"/>
                <a:hlinkClick r:id="rId6"/>
              </a:rPr>
              <a:t>https://www.facebook.com/100017008458688/posts/pfbid02BKvX4WpnPEd2hMdowfQpUeeZnhWJime7eGkqLk6cVFXdg5CRga8AcLCB4StpPQGKl/?sfnsn=mo&amp;mibextid=VhDh1V</a:t>
            </a:r>
            <a:endParaRPr lang="ru-RU" sz="1050" b="1" dirty="0" smtClean="0">
              <a:latin typeface="Times New Roman" pitchFamily="18" charset="0"/>
              <a:cs typeface="Times New Roman" pitchFamily="18" charset="0"/>
            </a:endParaRPr>
          </a:p>
          <a:p>
            <a:r>
              <a:rPr lang="kk-KZ" sz="1050" b="1" i="1" dirty="0" smtClean="0">
                <a:latin typeface="Times New Roman" pitchFamily="18" charset="0"/>
                <a:cs typeface="Times New Roman" pitchFamily="18" charset="0"/>
              </a:rPr>
              <a:t> </a:t>
            </a:r>
            <a:r>
              <a:rPr lang="kk-KZ" sz="1050" b="1" u="sng" dirty="0" smtClean="0">
                <a:latin typeface="Times New Roman" pitchFamily="18" charset="0"/>
                <a:cs typeface="Times New Roman" pitchFamily="18" charset="0"/>
                <a:hlinkClick r:id="rId7"/>
              </a:rPr>
              <a:t>https://m.facebook.com/story.php?story_fbid=pfbid0NKbUL7kHHvhuK57T4ZGQuSdHHSZnzvgupSmiqjJ64Q9eqPoD2rDTCP9q4NYaDER4l&amp;id=100017008458688&amp;sfnsn=mo&amp;mibextid=VhDh1V</a:t>
            </a:r>
            <a:endParaRPr lang="ru-RU" sz="1050" b="1" dirty="0" smtClean="0">
              <a:latin typeface="Times New Roman" pitchFamily="18" charset="0"/>
              <a:cs typeface="Times New Roman" pitchFamily="18" charset="0"/>
            </a:endParaRPr>
          </a:p>
          <a:p>
            <a:r>
              <a:rPr lang="kk-KZ" sz="1050" b="1" u="sng" dirty="0" smtClean="0">
                <a:latin typeface="Times New Roman" pitchFamily="18" charset="0"/>
                <a:cs typeface="Times New Roman" pitchFamily="18" charset="0"/>
                <a:hlinkClick r:id="rId8"/>
              </a:rPr>
              <a:t>https://m.facebook.com/story.php?story_fbid=pfbid0nKvZH6wDYkpFpABFRE3CJoJrA7rkWthpLon4FGrPtA5SmmuoqsbX7KRJ8o7VnAuKl&amp;id=100017008458688&amp;sfnsn=mo&amp;mibextid=VhDh1V</a:t>
            </a:r>
            <a:endParaRPr lang="ru-RU" sz="1050" b="1" dirty="0" smtClean="0">
              <a:latin typeface="Times New Roman" pitchFamily="18" charset="0"/>
              <a:cs typeface="Times New Roman" pitchFamily="18" charset="0"/>
            </a:endParaRPr>
          </a:p>
          <a:p>
            <a:r>
              <a:rPr lang="kk-KZ" sz="1050" b="1" dirty="0" smtClean="0">
                <a:latin typeface="Times New Roman" pitchFamily="18" charset="0"/>
                <a:cs typeface="Times New Roman" pitchFamily="18" charset="0"/>
              </a:rPr>
              <a:t> </a:t>
            </a:r>
            <a:endParaRPr lang="ru-RU" sz="1050" b="1" dirty="0" smtClean="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0"/>
            <a:ext cx="8401080" cy="6473952"/>
          </a:xfrm>
        </p:spPr>
        <p:txBody>
          <a:bodyPr>
            <a:normAutofit fontScale="92500" lnSpcReduction="10000"/>
          </a:bodyPr>
          <a:lstStyle/>
          <a:p>
            <a:r>
              <a:rPr lang="kk-KZ" sz="1900" b="1" i="1" dirty="0" smtClean="0">
                <a:latin typeface="Times New Roman" pitchFamily="18" charset="0"/>
                <a:cs typeface="Times New Roman" pitchFamily="18" charset="0"/>
              </a:rPr>
              <a:t>ҚББП апталығы </a:t>
            </a:r>
            <a:endParaRPr lang="ru-RU" sz="1900" dirty="0" smtClean="0">
              <a:latin typeface="Times New Roman" pitchFamily="18" charset="0"/>
              <a:cs typeface="Times New Roman" pitchFamily="18" charset="0"/>
            </a:endParaRPr>
          </a:p>
          <a:p>
            <a:r>
              <a:rPr lang="kk-KZ" sz="1600" b="1" i="1" u="sng" dirty="0" smtClean="0">
                <a:latin typeface="Times New Roman" pitchFamily="18" charset="0"/>
                <a:cs typeface="Times New Roman" pitchFamily="18" charset="0"/>
                <a:hlinkClick r:id="rId2"/>
              </a:rPr>
              <a:t>https://m.facebook.com/story.php?story_fbid=pfbid0rm1JhtVzT7FTE4mRsbGLZ7nNGmH2RpMotQURafJtuN9pWBvoHh7S3RWrw7qqxHo2l&amp;id=100017008458688&amp;sfnsn=mo&amp;mibextid=VhDh1V</a:t>
            </a:r>
            <a:endParaRPr lang="ru-RU" sz="1600" dirty="0" smtClean="0">
              <a:latin typeface="Times New Roman" pitchFamily="18" charset="0"/>
              <a:cs typeface="Times New Roman" pitchFamily="18" charset="0"/>
            </a:endParaRPr>
          </a:p>
          <a:p>
            <a:r>
              <a:rPr lang="kk-KZ" sz="1600" dirty="0" smtClean="0">
                <a:latin typeface="Times New Roman" pitchFamily="18" charset="0"/>
                <a:cs typeface="Times New Roman" pitchFamily="18" charset="0"/>
              </a:rPr>
              <a:t>16.10- 20.10.2023 жыл аралығында қосымша білім беру педагогы апталығы. Апталыққа жоспар жазылып, бекітілді.Бүгін апталықтың ашылуы болды. Апталықты ұстаздарымыз сергіту сәтімен бастады. Таңертеңгі сабаққа көтеріңкі көңіл күй сыйлады. Жоспармен таныстырып, оқушылармен "Додокаэдр"әдісімен оқушыларды ойнатты. Ырғақты сезіне білу мақсатында оқушылармен, ұстаздармен "Ырғақ"ойыны жүргізілді. "Күз келбеті"тақырыбында сыныптар арасында күздік қол өнерлер жасалды және суреттер салынып, көрмеге қойылды.</a:t>
            </a:r>
            <a:endParaRPr lang="ru-RU" sz="1600" dirty="0" smtClean="0">
              <a:latin typeface="Times New Roman" pitchFamily="18" charset="0"/>
              <a:cs typeface="Times New Roman" pitchFamily="18" charset="0"/>
            </a:endParaRPr>
          </a:p>
          <a:p>
            <a:r>
              <a:rPr lang="ru-RU" b="1" dirty="0" smtClean="0">
                <a:latin typeface="Times New Roman" pitchFamily="18" charset="0"/>
                <a:cs typeface="Times New Roman" pitchFamily="18" charset="0"/>
              </a:rPr>
              <a:t>БАСТАУЫШ СЫНЫПТАР АПТАЛЫҒЫ</a:t>
            </a:r>
          </a:p>
          <a:p>
            <a:pPr>
              <a:buNone/>
            </a:pPr>
            <a:r>
              <a:rPr lang="ru-RU" dirty="0" smtClean="0"/>
              <a:t> </a:t>
            </a:r>
            <a:r>
              <a:rPr lang="ru-RU" sz="1900" dirty="0" err="1" smtClean="0">
                <a:latin typeface="Times New Roman" pitchFamily="18" charset="0"/>
                <a:cs typeface="Times New Roman" pitchFamily="18" charset="0"/>
              </a:rPr>
              <a:t>Жетісай</a:t>
            </a:r>
            <a:r>
              <a:rPr lang="ru-RU" sz="1900" dirty="0" smtClean="0">
                <a:latin typeface="Times New Roman" pitchFamily="18" charset="0"/>
                <a:cs typeface="Times New Roman" pitchFamily="18" charset="0"/>
              </a:rPr>
              <a:t> </a:t>
            </a:r>
            <a:r>
              <a:rPr lang="ru-RU" sz="1900" dirty="0" err="1" smtClean="0">
                <a:latin typeface="Times New Roman" pitchFamily="18" charset="0"/>
                <a:cs typeface="Times New Roman" pitchFamily="18" charset="0"/>
              </a:rPr>
              <a:t>ауданы</a:t>
            </a:r>
            <a:r>
              <a:rPr lang="ru-RU" sz="1900" dirty="0" smtClean="0">
                <a:latin typeface="Times New Roman" pitchFamily="18" charset="0"/>
                <a:cs typeface="Times New Roman" pitchFamily="18" charset="0"/>
              </a:rPr>
              <a:t> </a:t>
            </a:r>
            <a:r>
              <a:rPr lang="ru-RU" sz="1900" dirty="0" err="1" smtClean="0">
                <a:latin typeface="Times New Roman" pitchFamily="18" charset="0"/>
                <a:cs typeface="Times New Roman" pitchFamily="18" charset="0"/>
              </a:rPr>
              <a:t>білім</a:t>
            </a:r>
            <a:r>
              <a:rPr lang="ru-RU" sz="1900" dirty="0" smtClean="0">
                <a:latin typeface="Times New Roman" pitchFamily="18" charset="0"/>
                <a:cs typeface="Times New Roman" pitchFamily="18" charset="0"/>
              </a:rPr>
              <a:t> </a:t>
            </a:r>
            <a:r>
              <a:rPr lang="ru-RU" sz="1900" dirty="0" err="1" smtClean="0">
                <a:latin typeface="Times New Roman" pitchFamily="18" charset="0"/>
                <a:cs typeface="Times New Roman" pitchFamily="18" charset="0"/>
              </a:rPr>
              <a:t>бөлімінің </a:t>
            </a:r>
            <a:r>
              <a:rPr lang="ru-RU" sz="1900" dirty="0" smtClean="0">
                <a:latin typeface="Times New Roman" pitchFamily="18" charset="0"/>
                <a:cs typeface="Times New Roman" pitchFamily="18" charset="0"/>
              </a:rPr>
              <a:t>21.09.2023 </a:t>
            </a:r>
            <a:r>
              <a:rPr lang="ru-RU" sz="1900" dirty="0" err="1" smtClean="0">
                <a:latin typeface="Times New Roman" pitchFamily="18" charset="0"/>
                <a:cs typeface="Times New Roman" pitchFamily="18" charset="0"/>
              </a:rPr>
              <a:t>жылы</a:t>
            </a:r>
            <a:r>
              <a:rPr lang="ru-RU" sz="1900" dirty="0" smtClean="0">
                <a:latin typeface="Times New Roman" pitchFamily="18" charset="0"/>
                <a:cs typeface="Times New Roman" pitchFamily="18" charset="0"/>
              </a:rPr>
              <a:t> </a:t>
            </a:r>
            <a:r>
              <a:rPr lang="ru-RU" sz="1900" dirty="0" err="1" smtClean="0">
                <a:latin typeface="Times New Roman" pitchFamily="18" charset="0"/>
                <a:cs typeface="Times New Roman" pitchFamily="18" charset="0"/>
              </a:rPr>
              <a:t>күнгі</a:t>
            </a:r>
            <a:r>
              <a:rPr lang="ru-RU" sz="1900" dirty="0" smtClean="0">
                <a:latin typeface="Times New Roman" pitchFamily="18" charset="0"/>
                <a:cs typeface="Times New Roman" pitchFamily="18" charset="0"/>
              </a:rPr>
              <a:t> </a:t>
            </a:r>
            <a:r>
              <a:rPr lang="en-US" sz="1900" dirty="0" smtClean="0">
                <a:latin typeface="Times New Roman" pitchFamily="18" charset="0"/>
                <a:cs typeface="Times New Roman" pitchFamily="18" charset="0"/>
              </a:rPr>
              <a:t>N185 </a:t>
            </a:r>
            <a:r>
              <a:rPr lang="ru-RU" sz="1900" dirty="0" err="1" smtClean="0">
                <a:latin typeface="Times New Roman" pitchFamily="18" charset="0"/>
                <a:cs typeface="Times New Roman" pitchFamily="18" charset="0"/>
              </a:rPr>
              <a:t>бұйрығы негізінде</a:t>
            </a:r>
            <a:r>
              <a:rPr lang="ru-RU" sz="1900" dirty="0" smtClean="0">
                <a:latin typeface="Times New Roman" pitchFamily="18" charset="0"/>
                <a:cs typeface="Times New Roman" pitchFamily="18" charset="0"/>
              </a:rPr>
              <a:t> </a:t>
            </a:r>
            <a:r>
              <a:rPr lang="ru-RU" sz="1900" dirty="0" err="1" smtClean="0">
                <a:latin typeface="Times New Roman" pitchFamily="18" charset="0"/>
                <a:cs typeface="Times New Roman" pitchFamily="18" charset="0"/>
              </a:rPr>
              <a:t>және мектептің</a:t>
            </a:r>
            <a:r>
              <a:rPr lang="ru-RU" sz="1900" dirty="0" smtClean="0">
                <a:latin typeface="Times New Roman" pitchFamily="18" charset="0"/>
                <a:cs typeface="Times New Roman" pitchFamily="18" charset="0"/>
              </a:rPr>
              <a:t>  </a:t>
            </a:r>
            <a:r>
              <a:rPr lang="kk-KZ" sz="1900" dirty="0" smtClean="0">
                <a:latin typeface="Times New Roman" pitchFamily="18" charset="0"/>
                <a:cs typeface="Times New Roman" pitchFamily="18" charset="0"/>
              </a:rPr>
              <a:t>№</a:t>
            </a:r>
            <a:r>
              <a:rPr lang="en-US" sz="1900" dirty="0" smtClean="0">
                <a:latin typeface="Times New Roman" pitchFamily="18" charset="0"/>
                <a:cs typeface="Times New Roman" pitchFamily="18" charset="0"/>
              </a:rPr>
              <a:t>113 </a:t>
            </a:r>
            <a:r>
              <a:rPr lang="ru-RU" sz="1900" dirty="0" err="1" smtClean="0">
                <a:latin typeface="Times New Roman" pitchFamily="18" charset="0"/>
                <a:cs typeface="Times New Roman" pitchFamily="18" charset="0"/>
              </a:rPr>
              <a:t>бұйрығына сай</a:t>
            </a:r>
            <a:r>
              <a:rPr lang="ru-RU" sz="1900" dirty="0" smtClean="0">
                <a:latin typeface="Times New Roman" pitchFamily="18" charset="0"/>
                <a:cs typeface="Times New Roman" pitchFamily="18" charset="0"/>
              </a:rPr>
              <a:t> </a:t>
            </a:r>
            <a:r>
              <a:rPr lang="ru-RU" sz="1900" dirty="0" err="1" smtClean="0">
                <a:latin typeface="Times New Roman" pitchFamily="18" charset="0"/>
                <a:cs typeface="Times New Roman" pitchFamily="18" charset="0"/>
              </a:rPr>
              <a:t>пән апталықтарының кестесі</a:t>
            </a:r>
            <a:r>
              <a:rPr lang="ru-RU" sz="1900" dirty="0" smtClean="0">
                <a:latin typeface="Times New Roman" pitchFamily="18" charset="0"/>
                <a:cs typeface="Times New Roman" pitchFamily="18" charset="0"/>
              </a:rPr>
              <a:t> </a:t>
            </a:r>
            <a:r>
              <a:rPr lang="ru-RU" sz="1900" dirty="0" err="1" smtClean="0">
                <a:latin typeface="Times New Roman" pitchFamily="18" charset="0"/>
                <a:cs typeface="Times New Roman" pitchFamily="18" charset="0"/>
              </a:rPr>
              <a:t>бойынша</a:t>
            </a:r>
            <a:r>
              <a:rPr lang="ru-RU" sz="1900" dirty="0" smtClean="0">
                <a:latin typeface="Times New Roman" pitchFamily="18" charset="0"/>
                <a:cs typeface="Times New Roman" pitchFamily="18" charset="0"/>
              </a:rPr>
              <a:t> </a:t>
            </a:r>
            <a:r>
              <a:rPr lang="ru-RU" sz="1900" dirty="0" err="1" smtClean="0">
                <a:latin typeface="Times New Roman" pitchFamily="18" charset="0"/>
                <a:cs typeface="Times New Roman" pitchFamily="18" charset="0"/>
              </a:rPr>
              <a:t>бастауыш</a:t>
            </a:r>
            <a:r>
              <a:rPr lang="ru-RU" sz="1900" dirty="0" smtClean="0">
                <a:latin typeface="Times New Roman" pitchFamily="18" charset="0"/>
                <a:cs typeface="Times New Roman" pitchFamily="18" charset="0"/>
              </a:rPr>
              <a:t> </a:t>
            </a:r>
            <a:r>
              <a:rPr lang="ru-RU" sz="1900" dirty="0" err="1" smtClean="0">
                <a:latin typeface="Times New Roman" pitchFamily="18" charset="0"/>
                <a:cs typeface="Times New Roman" pitchFamily="18" charset="0"/>
              </a:rPr>
              <a:t>сыныптар</a:t>
            </a:r>
            <a:r>
              <a:rPr lang="ru-RU" sz="1900" dirty="0" smtClean="0">
                <a:latin typeface="Times New Roman" pitchFamily="18" charset="0"/>
                <a:cs typeface="Times New Roman" pitchFamily="18" charset="0"/>
              </a:rPr>
              <a:t> </a:t>
            </a:r>
            <a:r>
              <a:rPr lang="ru-RU" sz="1900" dirty="0" err="1" smtClean="0">
                <a:latin typeface="Times New Roman" pitchFamily="18" charset="0"/>
                <a:cs typeface="Times New Roman" pitchFamily="18" charset="0"/>
              </a:rPr>
              <a:t>апталығы </a:t>
            </a:r>
            <a:r>
              <a:rPr lang="ru-RU" sz="1900" dirty="0" smtClean="0">
                <a:latin typeface="Times New Roman" pitchFamily="18" charset="0"/>
                <a:cs typeface="Times New Roman" pitchFamily="18" charset="0"/>
              </a:rPr>
              <a:t>13-18.11 </a:t>
            </a:r>
            <a:r>
              <a:rPr lang="ru-RU" sz="1900" dirty="0" err="1" smtClean="0">
                <a:latin typeface="Times New Roman" pitchFamily="18" charset="0"/>
                <a:cs typeface="Times New Roman" pitchFamily="18" charset="0"/>
              </a:rPr>
              <a:t>аралығында жоспар</a:t>
            </a:r>
            <a:r>
              <a:rPr lang="ru-RU" sz="1900" dirty="0" smtClean="0">
                <a:latin typeface="Times New Roman" pitchFamily="18" charset="0"/>
                <a:cs typeface="Times New Roman" pitchFamily="18" charset="0"/>
              </a:rPr>
              <a:t> </a:t>
            </a:r>
            <a:r>
              <a:rPr lang="ru-RU" sz="1900" dirty="0" err="1" smtClean="0">
                <a:latin typeface="Times New Roman" pitchFamily="18" charset="0"/>
                <a:cs typeface="Times New Roman" pitchFamily="18" charset="0"/>
              </a:rPr>
              <a:t>мектеп</a:t>
            </a:r>
            <a:r>
              <a:rPr lang="ru-RU" sz="1900" dirty="0" smtClean="0">
                <a:latin typeface="Times New Roman" pitchFamily="18" charset="0"/>
                <a:cs typeface="Times New Roman" pitchFamily="18" charset="0"/>
              </a:rPr>
              <a:t> </a:t>
            </a:r>
            <a:r>
              <a:rPr lang="ru-RU" sz="1900" dirty="0" err="1" smtClean="0">
                <a:latin typeface="Times New Roman" pitchFamily="18" charset="0"/>
                <a:cs typeface="Times New Roman" pitchFamily="18" charset="0"/>
              </a:rPr>
              <a:t>әкімшілігі тарапанынан</a:t>
            </a:r>
            <a:r>
              <a:rPr lang="ru-RU" sz="1900" dirty="0" smtClean="0">
                <a:latin typeface="Times New Roman" pitchFamily="18" charset="0"/>
                <a:cs typeface="Times New Roman" pitchFamily="18" charset="0"/>
              </a:rPr>
              <a:t> </a:t>
            </a:r>
            <a:r>
              <a:rPr lang="ru-RU" sz="1900" dirty="0" err="1" smtClean="0">
                <a:latin typeface="Times New Roman" pitchFamily="18" charset="0"/>
                <a:cs typeface="Times New Roman" pitchFamily="18" charset="0"/>
              </a:rPr>
              <a:t>бекітіліп</a:t>
            </a:r>
            <a:r>
              <a:rPr lang="ru-RU" sz="1900" dirty="0" smtClean="0">
                <a:latin typeface="Times New Roman" pitchFamily="18" charset="0"/>
                <a:cs typeface="Times New Roman" pitchFamily="18" charset="0"/>
              </a:rPr>
              <a:t>,  </a:t>
            </a:r>
            <a:r>
              <a:rPr lang="ru-RU" sz="1900" dirty="0" err="1" smtClean="0">
                <a:latin typeface="Times New Roman" pitchFamily="18" charset="0"/>
                <a:cs typeface="Times New Roman" pitchFamily="18" charset="0"/>
              </a:rPr>
              <a:t>апталықтың ашылуы</a:t>
            </a:r>
            <a:r>
              <a:rPr lang="ru-RU" sz="1900" dirty="0" smtClean="0">
                <a:latin typeface="Times New Roman" pitchFamily="18" charset="0"/>
                <a:cs typeface="Times New Roman" pitchFamily="18" charset="0"/>
              </a:rPr>
              <a:t> болды.</a:t>
            </a:r>
            <a:r>
              <a:rPr lang="ru-RU" sz="1900" dirty="0" err="1" smtClean="0">
                <a:latin typeface="Times New Roman" pitchFamily="18" charset="0"/>
                <a:cs typeface="Times New Roman" pitchFamily="18" charset="0"/>
              </a:rPr>
              <a:t>Әдістеме бірлестік</a:t>
            </a:r>
            <a:r>
              <a:rPr lang="ru-RU" sz="1900" dirty="0" smtClean="0">
                <a:latin typeface="Times New Roman" pitchFamily="18" charset="0"/>
                <a:cs typeface="Times New Roman" pitchFamily="18" charset="0"/>
              </a:rPr>
              <a:t> </a:t>
            </a:r>
            <a:r>
              <a:rPr lang="ru-RU" sz="1900" dirty="0" err="1" smtClean="0">
                <a:latin typeface="Times New Roman" pitchFamily="18" charset="0"/>
                <a:cs typeface="Times New Roman" pitchFamily="18" charset="0"/>
              </a:rPr>
              <a:t>жетекшісі</a:t>
            </a:r>
            <a:r>
              <a:rPr lang="ru-RU" sz="1900" dirty="0" smtClean="0">
                <a:latin typeface="Times New Roman" pitchFamily="18" charset="0"/>
                <a:cs typeface="Times New Roman" pitchFamily="18" charset="0"/>
              </a:rPr>
              <a:t> Р.</a:t>
            </a:r>
            <a:r>
              <a:rPr lang="ru-RU" sz="1900" dirty="0" err="1" smtClean="0">
                <a:latin typeface="Times New Roman" pitchFamily="18" charset="0"/>
                <a:cs typeface="Times New Roman" pitchFamily="18" charset="0"/>
              </a:rPr>
              <a:t>Қожахметова апта</a:t>
            </a:r>
            <a:r>
              <a:rPr lang="ru-RU" sz="1900" dirty="0" smtClean="0">
                <a:latin typeface="Times New Roman" pitchFamily="18" charset="0"/>
                <a:cs typeface="Times New Roman" pitchFamily="18" charset="0"/>
              </a:rPr>
              <a:t> </a:t>
            </a:r>
            <a:r>
              <a:rPr lang="ru-RU" sz="1900" dirty="0" err="1" smtClean="0">
                <a:latin typeface="Times New Roman" pitchFamily="18" charset="0"/>
                <a:cs typeface="Times New Roman" pitchFamily="18" charset="0"/>
              </a:rPr>
              <a:t>бойында</a:t>
            </a:r>
            <a:r>
              <a:rPr lang="ru-RU" sz="1900" dirty="0" smtClean="0">
                <a:latin typeface="Times New Roman" pitchFamily="18" charset="0"/>
                <a:cs typeface="Times New Roman" pitchFamily="18" charset="0"/>
              </a:rPr>
              <a:t> </a:t>
            </a:r>
            <a:r>
              <a:rPr lang="ru-RU" sz="1900" dirty="0" err="1" smtClean="0">
                <a:latin typeface="Times New Roman" pitchFamily="18" charset="0"/>
                <a:cs typeface="Times New Roman" pitchFamily="18" charset="0"/>
              </a:rPr>
              <a:t>өтілетін ашық сабақтар </a:t>
            </a:r>
            <a:r>
              <a:rPr lang="ru-RU" sz="1900" dirty="0" smtClean="0">
                <a:latin typeface="Times New Roman" pitchFamily="18" charset="0"/>
                <a:cs typeface="Times New Roman" pitchFamily="18" charset="0"/>
              </a:rPr>
              <a:t>мен </a:t>
            </a:r>
            <a:r>
              <a:rPr lang="ru-RU" sz="1900" dirty="0" err="1" smtClean="0">
                <a:latin typeface="Times New Roman" pitchFamily="18" charset="0"/>
                <a:cs typeface="Times New Roman" pitchFamily="18" charset="0"/>
              </a:rPr>
              <a:t>сыныптан</a:t>
            </a:r>
            <a:r>
              <a:rPr lang="ru-RU" sz="1900" dirty="0" smtClean="0">
                <a:latin typeface="Times New Roman" pitchFamily="18" charset="0"/>
                <a:cs typeface="Times New Roman" pitchFamily="18" charset="0"/>
              </a:rPr>
              <a:t> </a:t>
            </a:r>
            <a:r>
              <a:rPr lang="ru-RU" sz="1900" dirty="0" err="1" smtClean="0">
                <a:latin typeface="Times New Roman" pitchFamily="18" charset="0"/>
                <a:cs typeface="Times New Roman" pitchFamily="18" charset="0"/>
              </a:rPr>
              <a:t>тыс</a:t>
            </a:r>
            <a:r>
              <a:rPr lang="ru-RU" sz="1900" dirty="0" smtClean="0">
                <a:latin typeface="Times New Roman" pitchFamily="18" charset="0"/>
                <a:cs typeface="Times New Roman" pitchFamily="18" charset="0"/>
              </a:rPr>
              <a:t> </a:t>
            </a:r>
            <a:r>
              <a:rPr lang="ru-RU" sz="1900" dirty="0" err="1" smtClean="0">
                <a:latin typeface="Times New Roman" pitchFamily="18" charset="0"/>
                <a:cs typeface="Times New Roman" pitchFamily="18" charset="0"/>
              </a:rPr>
              <a:t>іс-шараларды</a:t>
            </a:r>
            <a:r>
              <a:rPr lang="ru-RU" sz="1900" dirty="0" smtClean="0">
                <a:latin typeface="Times New Roman" pitchFamily="18" charset="0"/>
                <a:cs typeface="Times New Roman" pitchFamily="18" charset="0"/>
              </a:rPr>
              <a:t> </a:t>
            </a:r>
            <a:r>
              <a:rPr lang="ru-RU" sz="1900" dirty="0" err="1" smtClean="0">
                <a:latin typeface="Times New Roman" pitchFamily="18" charset="0"/>
                <a:cs typeface="Times New Roman" pitchFamily="18" charset="0"/>
              </a:rPr>
              <a:t>хабарлады</a:t>
            </a:r>
            <a:r>
              <a:rPr lang="ru-RU" sz="1900" dirty="0" smtClean="0">
                <a:latin typeface="Times New Roman" pitchFamily="18" charset="0"/>
                <a:cs typeface="Times New Roman" pitchFamily="18" charset="0"/>
              </a:rPr>
              <a:t>.</a:t>
            </a:r>
            <a:r>
              <a:rPr lang="en-US" sz="1900" dirty="0" smtClean="0">
                <a:latin typeface="Times New Roman" pitchFamily="18" charset="0"/>
                <a:cs typeface="Times New Roman" pitchFamily="18" charset="0"/>
              </a:rPr>
              <a:t> </a:t>
            </a:r>
            <a:r>
              <a:rPr lang="kk-KZ" sz="1900" dirty="0" smtClean="0">
                <a:latin typeface="Times New Roman" pitchFamily="18" charset="0"/>
                <a:cs typeface="Times New Roman" pitchFamily="18" charset="0"/>
              </a:rPr>
              <a:t>Апталықта өткен ашық сабақтардың сілтемелері.</a:t>
            </a:r>
            <a:endParaRPr lang="kk-KZ" sz="21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hlinkClick r:id="rId3"/>
              </a:rPr>
              <a:t>https://m.facebook.com/story.php?story_fbid=pfbid02zDPHASBc1rmcYEvryuDv6Cq4RQnUKbsaS5Dasx34zPKf7MYN4vkdPwGkPN7YXXpwl&amp;id=100017008458688&amp;sfnsn=mo&amp;mibextid=VhDh1V</a:t>
            </a:r>
            <a:endParaRPr lang="kk-KZ" sz="19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https://m.facebook.com/story.php?story_fbid=pfbid031EuQntWmyZPAGPcGQHZJKDiozhh3ujbmsu2MZibDyT8zymbH5bsWVBijh1y6wju6l&amp;id=100017008458688&amp;sfnsn=mo&amp;mibextid=VhDh1V</a:t>
            </a:r>
            <a:endParaRPr lang="kk-KZ" sz="1600" dirty="0" smtClean="0">
              <a:latin typeface="Times New Roman" pitchFamily="18" charset="0"/>
              <a:cs typeface="Times New Roman" pitchFamily="18" charset="0"/>
            </a:endParaRPr>
          </a:p>
          <a:p>
            <a:pPr>
              <a:buNone/>
            </a:pPr>
            <a:r>
              <a:rPr lang="en-US" sz="1600" dirty="0" smtClean="0">
                <a:latin typeface="Times New Roman" pitchFamily="18" charset="0"/>
                <a:cs typeface="Times New Roman" pitchFamily="18" charset="0"/>
              </a:rPr>
              <a:t>https://m.facebook.com/story.php?story_fbid=pfbid0r6oMZbZzwgLKANM1WFtKypiKCiJaBSQnD8kmUj1rQuiQsgAacGbWvhttps://m.facebook.com/story.php?story_fbid=pfbid0t6ZcmfECrLeirQPyk4ZGjUYp2MqL8ZALwv1oKDPefZ3NKYHxw7R6nvvJwLCUo7oRl&amp;id=100017008458688&amp;sfnsn=mo&amp;mibextid=VhDh1VMwVZ9FiAnphl&amp;id=100017008458688&amp;sfnsn=mo&amp;mibextid=VhDh1V</a:t>
            </a:r>
            <a:endParaRPr lang="kk-KZ" sz="1600" dirty="0" smtClean="0">
              <a:latin typeface="Times New Roman" pitchFamily="18" charset="0"/>
              <a:cs typeface="Times New Roman" pitchFamily="18" charset="0"/>
            </a:endParaRPr>
          </a:p>
          <a:p>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457200" y="0"/>
            <a:ext cx="8186766" cy="6473952"/>
          </a:xfrm>
        </p:spPr>
        <p:txBody>
          <a:bodyPr>
            <a:normAutofit/>
          </a:bodyPr>
          <a:lstStyle/>
          <a:p>
            <a:endParaRPr lang="ru-RU" sz="1800" b="1" dirty="0" smtClean="0">
              <a:latin typeface="Times New Roman" pitchFamily="18" charset="0"/>
              <a:cs typeface="Times New Roman" pitchFamily="18" charset="0"/>
            </a:endParaRPr>
          </a:p>
          <a:p>
            <a:r>
              <a:rPr lang="kk-KZ" sz="1600" b="1" dirty="0" smtClean="0">
                <a:latin typeface="Times New Roman" pitchFamily="18" charset="0"/>
                <a:cs typeface="Times New Roman" pitchFamily="18" charset="0"/>
              </a:rPr>
              <a:t>ГЕОГРАФИЯ ПӘНІ АПТАЛЫҒЫ</a:t>
            </a:r>
          </a:p>
          <a:p>
            <a:pPr>
              <a:buNone/>
            </a:pPr>
            <a:r>
              <a:rPr lang="en-US" sz="1400" dirty="0" smtClean="0">
                <a:latin typeface="Times New Roman" pitchFamily="18" charset="0"/>
                <a:cs typeface="Times New Roman" pitchFamily="18" charset="0"/>
                <a:hlinkClick r:id="rId2"/>
              </a:rPr>
              <a:t>https://www.facebook.com/share/p/7iYiu5KhJ5UADTXj/?mibextid=gik2fB</a:t>
            </a:r>
            <a:endParaRPr lang="ru-RU" sz="1400" dirty="0" smtClean="0">
              <a:latin typeface="Times New Roman" pitchFamily="18" charset="0"/>
              <a:cs typeface="Times New Roman" pitchFamily="18" charset="0"/>
            </a:endParaRPr>
          </a:p>
          <a:p>
            <a:pPr>
              <a:buNone/>
            </a:pPr>
            <a:r>
              <a:rPr lang="en-US" sz="1400" dirty="0" smtClean="0">
                <a:latin typeface="Times New Roman" pitchFamily="18" charset="0"/>
                <a:cs typeface="Times New Roman" pitchFamily="18" charset="0"/>
                <a:hlinkClick r:id="rId2"/>
              </a:rPr>
              <a:t>https://www.facebook.com/share/p/7iYiu5KhJ5UADTXj/?mibextid=gik2fB</a:t>
            </a:r>
            <a:endParaRPr lang="ru-RU" sz="1400" dirty="0" smtClean="0">
              <a:latin typeface="Times New Roman" pitchFamily="18" charset="0"/>
              <a:cs typeface="Times New Roman" pitchFamily="18" charset="0"/>
            </a:endParaRPr>
          </a:p>
          <a:p>
            <a:pPr>
              <a:buNone/>
            </a:pPr>
            <a:r>
              <a:rPr lang="kk-KZ" sz="1400" dirty="0" smtClean="0">
                <a:latin typeface="Times New Roman" pitchFamily="18" charset="0"/>
                <a:cs typeface="Times New Roman" pitchFamily="18" charset="0"/>
              </a:rPr>
              <a:t>            География пәні мұғалімі Олжабаева Оразгул 10 "Ә"сыныпқа "Табиғатты тиімді пайдаланудың қағидаттары » тақырыбында ашық сабақ өтті .Жас маман ашық сабақта  "Лифт" әдісі арқылы үй тапсырмасын пысықтады. сабақ барысында топтық, жұптық және жеке жұмыстар жүргізді. "Додокаэдр" арқылы оқушыларға жақсы көңіл-күй сыйлады.Мұғалім мақсатына жете білді.Әйтсе де жас маманымызға көбірек ізденісте болуын, АКТ құзыреттілігі бойынша білімін шыңдауына кеңес берілді.</a:t>
            </a:r>
            <a:endParaRPr lang="ru-RU" sz="1400" dirty="0" smtClean="0">
              <a:latin typeface="Times New Roman" pitchFamily="18" charset="0"/>
              <a:cs typeface="Times New Roman" pitchFamily="18" charset="0"/>
            </a:endParaRPr>
          </a:p>
          <a:p>
            <a:pPr>
              <a:buNone/>
            </a:pPr>
            <a:r>
              <a:rPr lang="kk-KZ" sz="1400" dirty="0" smtClean="0">
                <a:latin typeface="Times New Roman" pitchFamily="18" charset="0"/>
                <a:cs typeface="Times New Roman" pitchFamily="18" charset="0"/>
              </a:rPr>
              <a:t>ТАРИХ ПӘНІ Ағылшын тілі пәні апталығы</a:t>
            </a:r>
            <a:endParaRPr lang="ru-RU" sz="1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54032"/>
          </a:xfrm>
        </p:spPr>
        <p:txBody>
          <a:bodyPr/>
          <a:lstStyle/>
          <a:p>
            <a:pPr algn="ctr"/>
            <a:r>
              <a:rPr lang="kk-KZ" b="1" dirty="0" smtClean="0">
                <a:solidFill>
                  <a:schemeClr val="accent3"/>
                </a:solidFill>
                <a:latin typeface="Times New Roman" pitchFamily="18" charset="0"/>
                <a:cs typeface="Times New Roman" pitchFamily="18" charset="0"/>
              </a:rPr>
              <a:t>Озат тәжірибе</a:t>
            </a:r>
            <a:endParaRPr lang="ru-RU" b="1" dirty="0">
              <a:solidFill>
                <a:schemeClr val="accent3"/>
              </a:solidFill>
              <a:latin typeface="Times New Roman" pitchFamily="18" charset="0"/>
              <a:cs typeface="Times New Roman" pitchFamily="18" charset="0"/>
            </a:endParaRPr>
          </a:p>
        </p:txBody>
      </p:sp>
      <p:sp>
        <p:nvSpPr>
          <p:cNvPr id="3" name="Содержимое 2"/>
          <p:cNvSpPr>
            <a:spLocks noGrp="1"/>
          </p:cNvSpPr>
          <p:nvPr>
            <p:ph sz="quarter" idx="1"/>
          </p:nvPr>
        </p:nvSpPr>
        <p:spPr>
          <a:xfrm>
            <a:off x="642910" y="1000108"/>
            <a:ext cx="7467600" cy="4873752"/>
          </a:xfrm>
        </p:spPr>
        <p:txBody>
          <a:bodyPr>
            <a:normAutofit fontScale="92500"/>
          </a:bodyPr>
          <a:lstStyle/>
          <a:p>
            <a:r>
              <a:rPr lang="kk-KZ" dirty="0" smtClean="0"/>
              <a:t>Мектепте мұғалімдердің озат тәжірибемен айналысуы “қанағаттанарлық” Аудандық “Үздік авторлық бағдарлама” сырттай байқауына “Эссе жазудың әдістері” тақырыбында Ж.Қасымбекова мен “Слушаю и говорю, читаю и пишу-развиваю речь свою” тақырыбында Ж.Асқарованың авторлық </a:t>
            </a:r>
            <a:r>
              <a:rPr lang="kk-KZ" dirty="0" smtClean="0"/>
              <a:t>бағдарламасы 3-орынды иемденді. </a:t>
            </a:r>
            <a:endParaRPr lang="kk-KZ" dirty="0" smtClean="0"/>
          </a:p>
          <a:p>
            <a:r>
              <a:rPr lang="kk-KZ" dirty="0" smtClean="0"/>
              <a:t> “Өрлеу” АҚ ұйымдастыруымен “Үздік ашық сабақ” сырттай байқауына бастауыш сынып мұғалімі А.Ахатова “Ғ ғ дыбысы мен әрпі” тақырыбында ашық сабағын жүктеп, 3-орын иеленді. Физика пәні мұғалімі Ж.Мекенбаева “Дыбыс. Дыбыстардың қасиеттері”тақырыбында ашық сабағы 1-орынды иеленді.</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7467600" cy="582594"/>
          </a:xfrm>
        </p:spPr>
        <p:txBody>
          <a:bodyPr/>
          <a:lstStyle/>
          <a:p>
            <a:pPr algn="ctr"/>
            <a:r>
              <a:rPr lang="kk-KZ" b="1" dirty="0" smtClean="0">
                <a:solidFill>
                  <a:schemeClr val="accent3"/>
                </a:solidFill>
                <a:latin typeface="Times New Roman" pitchFamily="18" charset="0"/>
                <a:cs typeface="Times New Roman" pitchFamily="18" charset="0"/>
              </a:rPr>
              <a:t>Ғылыми жұмыстар бойынша </a:t>
            </a:r>
            <a:endParaRPr lang="ru-RU" b="1" dirty="0">
              <a:solidFill>
                <a:schemeClr val="accent3"/>
              </a:solidFill>
              <a:latin typeface="Times New Roman" pitchFamily="18" charset="0"/>
              <a:cs typeface="Times New Roman" pitchFamily="18" charset="0"/>
            </a:endParaRPr>
          </a:p>
        </p:txBody>
      </p:sp>
      <p:sp>
        <p:nvSpPr>
          <p:cNvPr id="3" name="Содержимое 2"/>
          <p:cNvSpPr>
            <a:spLocks noGrp="1"/>
          </p:cNvSpPr>
          <p:nvPr>
            <p:ph sz="quarter" idx="1"/>
          </p:nvPr>
        </p:nvSpPr>
        <p:spPr>
          <a:xfrm>
            <a:off x="0" y="642918"/>
            <a:ext cx="8929718" cy="6072230"/>
          </a:xfrm>
        </p:spPr>
        <p:txBody>
          <a:bodyPr>
            <a:normAutofit lnSpcReduction="10000"/>
          </a:bodyPr>
          <a:lstStyle/>
          <a:p>
            <a:r>
              <a:rPr lang="kk-KZ" dirty="0" smtClean="0">
                <a:latin typeface="Times New Roman" pitchFamily="18" charset="0"/>
                <a:cs typeface="Times New Roman" pitchFamily="18" charset="0"/>
              </a:rPr>
              <a:t>2-7 сынып оқушылары арасында “Зерде” ғылыми жобасы сырттай байқауы 10.11.2023 жылы  мектепішілік кезеңінен ауданға 7 жұмыс тапсырылды.Аудандық кезеңінің нәтижесі төмендегідей болды.</a:t>
            </a:r>
          </a:p>
          <a:p>
            <a:pPr algn="just"/>
            <a:r>
              <a:rPr lang="kk-KZ" sz="2000" dirty="0" smtClean="0">
                <a:latin typeface="Times New Roman" pitchFamily="18" charset="0"/>
                <a:cs typeface="Times New Roman" pitchFamily="18" charset="0"/>
              </a:rPr>
              <a:t>9  “Ә” сынып оқушысы Пердебай Аяжан “Мағжан Жұмабаевтың  “Түркістан өлеңіндегі тарихи тұлғалар бейнесі” тақырыбындағы ғылыми жобасы 3-орын, ғылыми жетекшісі Ж.Қасымбекова</a:t>
            </a:r>
          </a:p>
          <a:p>
            <a:pPr algn="just"/>
            <a:r>
              <a:rPr lang="kk-KZ" sz="2000" dirty="0" smtClean="0">
                <a:latin typeface="Times New Roman" pitchFamily="18" charset="0"/>
                <a:cs typeface="Times New Roman" pitchFamily="18" charset="0"/>
              </a:rPr>
              <a:t>7 “А” сынып оқушысы Утелхан Мағжан “Қоқыстың да өз үйі бар” тақырыбындағы ғылыми жобасы 3-орын, ғылыми жетекшісі Ж.Мекенбаева</a:t>
            </a:r>
          </a:p>
          <a:p>
            <a:pPr algn="just"/>
            <a:r>
              <a:rPr lang="kk-KZ" sz="2000" dirty="0" smtClean="0">
                <a:latin typeface="Times New Roman" pitchFamily="18" charset="0"/>
                <a:cs typeface="Times New Roman" pitchFamily="18" charset="0"/>
              </a:rPr>
              <a:t>7 “Ә” сынып оқушысы Әшірбек Мадина “Табиғи косметика” тақырыбындағы ғылыми жоба “Алғыс хат” ғылыми жетекшісі А.Тасбулатова</a:t>
            </a:r>
          </a:p>
          <a:p>
            <a:pPr algn="just"/>
            <a:r>
              <a:rPr lang="kk-KZ" sz="2000" dirty="0" smtClean="0">
                <a:latin typeface="Times New Roman" pitchFamily="18" charset="0"/>
                <a:cs typeface="Times New Roman" pitchFamily="18" charset="0"/>
              </a:rPr>
              <a:t>4 “Ә” сынып оқушысы Қали Дариға “Айға сырғаны неге таққан?” тақырыбындағы ғылыми жобасы 2-орын, ғылыми жетекшісі А.Мусалина</a:t>
            </a:r>
          </a:p>
          <a:p>
            <a:pPr algn="just"/>
            <a:r>
              <a:rPr lang="kk-KZ" sz="2000" dirty="0" smtClean="0">
                <a:latin typeface="Times New Roman" pitchFamily="18" charset="0"/>
                <a:cs typeface="Times New Roman" pitchFamily="18" charset="0"/>
              </a:rPr>
              <a:t>Жалпы мектепте мұғалімдер оқушыларды ғылыми жұмыстарға баулуда.Дегенмен, ғылыми жұмысқа баулу барысында балалардың дарындылығын дамытудағы зерттеушілік ізденістің құралы екендігіне мән берсе.Білуге деген құштарлық, бақылауға тырысушылық, тәжірибе барысында бақыласа.</a:t>
            </a:r>
            <a:endParaRPr lang="ru-RU" sz="20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1175</TotalTime>
  <Words>2266</Words>
  <Application>Microsoft Office PowerPoint</Application>
  <PresentationFormat>Экран (4:3)</PresentationFormat>
  <Paragraphs>163</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Эркер</vt:lpstr>
      <vt:lpstr>“М.Байзақов атындағы №18 жалпы білім беретін мектеп” коммуналдық мемлкеттік мекемесі директордың бейіндік оқыту орынбасары Ж.А.Мекенбаеваның 2023-2024 оқу жылы 1-жарты жылдықтағы атқарылған бейінді және әдістемелік жұмыстарының есебі</vt:lpstr>
      <vt:lpstr>Бейін алды және бейіндік оқыту бойынша </vt:lpstr>
      <vt:lpstr>Слайд 3</vt:lpstr>
      <vt:lpstr>ББЖМ –ға дайындық барысы</vt:lpstr>
      <vt:lpstr>Пән апталықтары </vt:lpstr>
      <vt:lpstr>Слайд 6</vt:lpstr>
      <vt:lpstr>Слайд 7</vt:lpstr>
      <vt:lpstr>Озат тәжірибе</vt:lpstr>
      <vt:lpstr>Ғылыми жұмыстар бойынша </vt:lpstr>
      <vt:lpstr>9-11 сынып оқушыларының жалпы пәндер бойынша   олимпиадасы</vt:lpstr>
      <vt:lpstr>“Алтын сақа”, “Алтын тұғыр”, “Алтын түлек” математикалық зияткерлік олимпиадасы </vt:lpstr>
      <vt:lpstr>1 жарты жылдықтағы жетістіктер</vt:lpstr>
      <vt:lpstr>Слайд 13</vt:lpstr>
      <vt:lpstr>Слайд 14</vt:lpstr>
      <vt:lpstr>Слайд 15</vt:lpstr>
      <vt:lpstr>Слайд 16</vt:lpstr>
      <vt:lpstr>Слайд 17</vt:lpstr>
      <vt:lpstr>Слайд 18</vt:lpstr>
      <vt:lpstr>Слайд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“М.Байзақов атындағы №18 жалпы білім беретін мектеп” коммуналдық мемлкеттік мекемесі директордың бейіндік оқыту орынбасары Ж.А.Мекенбаеваның 2023-2024 оқу жылы 1-жарты жылдықтағы атқарылған бейінді және әдістемелік жұмыстарының есебі</dc:title>
  <dc:creator>Пользователь Windows</dc:creator>
  <cp:lastModifiedBy>Пользователь Windows</cp:lastModifiedBy>
  <cp:revision>13</cp:revision>
  <dcterms:created xsi:type="dcterms:W3CDTF">2023-12-24T08:40:02Z</dcterms:created>
  <dcterms:modified xsi:type="dcterms:W3CDTF">2024-01-09T11:57:23Z</dcterms:modified>
</cp:coreProperties>
</file>